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44" r:id="rId2"/>
    <p:sldId id="396"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orient="horz" pos="3558" userDrawn="1">
          <p15:clr>
            <a:srgbClr val="A4A3A4"/>
          </p15:clr>
        </p15:guide>
        <p15:guide id="3" orient="horz" pos="3697" userDrawn="1">
          <p15:clr>
            <a:srgbClr val="A4A3A4"/>
          </p15:clr>
        </p15:guide>
        <p15:guide id="4" pos="632" userDrawn="1">
          <p15:clr>
            <a:srgbClr val="A4A3A4"/>
          </p15:clr>
        </p15:guide>
        <p15:guide id="5" pos="7048" userDrawn="1">
          <p15:clr>
            <a:srgbClr val="A4A3A4"/>
          </p15:clr>
        </p15:guide>
        <p15:guide id="6" pos="7300" userDrawn="1">
          <p15:clr>
            <a:srgbClr val="A4A3A4"/>
          </p15:clr>
        </p15:guide>
        <p15:guide id="7" pos="256" userDrawn="1">
          <p15:clr>
            <a:srgbClr val="A4A3A4"/>
          </p15:clr>
        </p15:guide>
        <p15:guide id="8" pos="7176" userDrawn="1">
          <p15:clr>
            <a:srgbClr val="A4A3A4"/>
          </p15:clr>
        </p15:guide>
        <p15:guide id="9" pos="6672" userDrawn="1">
          <p15:clr>
            <a:srgbClr val="A4A3A4"/>
          </p15:clr>
        </p15:guide>
        <p15:guide id="10" pos="56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9BD8F7"/>
    <a:srgbClr val="9B98C4"/>
    <a:srgbClr val="FBC09B"/>
    <a:srgbClr val="D6E5AE"/>
    <a:srgbClr val="FFE6A9"/>
    <a:srgbClr val="C9ABD1"/>
    <a:srgbClr val="ACD0AA"/>
    <a:srgbClr val="A7919E"/>
    <a:srgbClr val="785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77638" autoAdjust="0"/>
  </p:normalViewPr>
  <p:slideViewPr>
    <p:cSldViewPr showGuides="1">
      <p:cViewPr varScale="1">
        <p:scale>
          <a:sx n="51" d="100"/>
          <a:sy n="51" d="100"/>
        </p:scale>
        <p:origin x="1284" y="48"/>
      </p:cViewPr>
      <p:guideLst>
        <p:guide orient="horz" pos="1008"/>
        <p:guide orient="horz" pos="3558"/>
        <p:guide orient="horz" pos="3697"/>
        <p:guide pos="632"/>
        <p:guide pos="7048"/>
        <p:guide pos="7300"/>
        <p:guide pos="256"/>
        <p:guide pos="7176"/>
        <p:guide pos="6672"/>
        <p:guide pos="5664"/>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8" d="100"/>
          <a:sy n="78" d="100"/>
        </p:scale>
        <p:origin x="-22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743D3B-6EF7-4EF7-930A-23D7E9D81BFE}" type="datetimeFigureOut">
              <a:rPr lang="en-US" smtClean="0"/>
              <a:t>5/26/2023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DD8918-2BE0-4E2E-981E-618535A02693}" type="slidenum">
              <a:rPr lang="en-US" smtClean="0"/>
              <a:t>‹#›</a:t>
            </a:fld>
            <a:endParaRPr lang="en-US"/>
          </a:p>
        </p:txBody>
      </p:sp>
    </p:spTree>
    <p:extLst>
      <p:ext uri="{BB962C8B-B14F-4D97-AF65-F5344CB8AC3E}">
        <p14:creationId xmlns:p14="http://schemas.microsoft.com/office/powerpoint/2010/main" val="127925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D9CE8-4C25-483E-91C9-91383A4B7A6E}" type="datetimeFigureOut">
              <a:rPr lang="en-US" smtClean="0"/>
              <a:t>5/26/2023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8731A5-374A-4324-BDE8-D9921A02F95D}" type="slidenum">
              <a:rPr lang="en-US" smtClean="0"/>
              <a:t>‹#›</a:t>
            </a:fld>
            <a:endParaRPr lang="en-US"/>
          </a:p>
        </p:txBody>
      </p:sp>
    </p:spTree>
    <p:extLst>
      <p:ext uri="{BB962C8B-B14F-4D97-AF65-F5344CB8AC3E}">
        <p14:creationId xmlns:p14="http://schemas.microsoft.com/office/powerpoint/2010/main" val="18032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Agenda</a:t>
            </a:r>
          </a:p>
          <a:p>
            <a:r>
              <a:rPr lang="en-US" sz="1100" dirty="0"/>
              <a:t>We will begin this presentation by defining what an oscilloscope is. We will then talk about the following:</a:t>
            </a:r>
          </a:p>
          <a:p>
            <a:r>
              <a:rPr lang="en-US" sz="1100" dirty="0"/>
              <a:t>Probing basics</a:t>
            </a:r>
          </a:p>
          <a:p>
            <a:r>
              <a:rPr lang="en-US" sz="1100" dirty="0"/>
              <a:t>Making measurements</a:t>
            </a:r>
          </a:p>
          <a:p>
            <a:r>
              <a:rPr lang="en-US" sz="1100" dirty="0"/>
              <a:t>Scaling waveforms</a:t>
            </a:r>
          </a:p>
          <a:p>
            <a:r>
              <a:rPr lang="en-US" sz="1100" dirty="0"/>
              <a:t>Understanding triggering</a:t>
            </a:r>
          </a:p>
          <a:p>
            <a:r>
              <a:rPr lang="en-US" sz="1100" dirty="0"/>
              <a:t>Theory of operation and specifications</a:t>
            </a:r>
          </a:p>
          <a:p>
            <a:r>
              <a:rPr lang="en-US" sz="1100" dirty="0"/>
              <a:t>Dynamic probe modeling and probe loading</a:t>
            </a:r>
          </a:p>
          <a:p>
            <a:r>
              <a:rPr lang="en-US" sz="1100" dirty="0"/>
              <a:t>Using the lab guide</a:t>
            </a:r>
          </a:p>
          <a:p>
            <a:r>
              <a:rPr lang="en-US" sz="1100" dirty="0"/>
              <a:t>Additional technical resources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Measurements – using the scope’s automatic parametric measurements</a:t>
            </a:r>
          </a:p>
          <a:p>
            <a:r>
              <a:rPr lang="en-US" sz="1100" dirty="0"/>
              <a:t>In addition to using the scope’s user-adjusted cursors to make measurements, an even faster method to make measurements is to use the scope’s automatic parametric measurements. Most of today’s more advanced digital storage oscilloscopes have the ability to automatically measure voltage and timing parameters such as </a:t>
            </a:r>
            <a:r>
              <a:rPr lang="en-US" sz="1100" dirty="0" err="1"/>
              <a:t>Vpp</a:t>
            </a:r>
            <a:r>
              <a:rPr lang="en-US" sz="1100" dirty="0"/>
              <a:t>, </a:t>
            </a:r>
            <a:r>
              <a:rPr lang="en-US" sz="1100" dirty="0" err="1"/>
              <a:t>Vmax</a:t>
            </a:r>
            <a:r>
              <a:rPr lang="en-US" sz="1100" dirty="0"/>
              <a:t>, </a:t>
            </a:r>
            <a:r>
              <a:rPr lang="en-US" sz="1100" dirty="0" err="1"/>
              <a:t>Vmin</a:t>
            </a:r>
            <a:r>
              <a:rPr lang="en-US" sz="1100" dirty="0"/>
              <a:t>, Period, Frequency, Rise Time, Fall Time, etc.</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Primary Oscilloscope Setup Controls</a:t>
            </a:r>
          </a:p>
          <a:p>
            <a:r>
              <a:rPr lang="en-US" sz="1100" dirty="0"/>
              <a:t>Prior to making any kind of measurement on the oscilloscope, you must first setup the scope’s vertical and horizontal scaling controls in order to properly scale the waveform on the scope’s display. The primary controls include the vertical scaling controls, horizontal scaling controls, and trigger level control knob. </a:t>
            </a:r>
          </a:p>
          <a:p>
            <a:r>
              <a:rPr lang="en-US" sz="1100" dirty="0"/>
              <a:t>The vertical scaling controls for each input channel of the scope are located near the bottom of the scope’s front panel on the right side – just above the input BNCs. The larger knob controls the vertical Volts/division setting, while the smaller knob controls the vertical position (or offset).</a:t>
            </a:r>
          </a:p>
          <a:p>
            <a:r>
              <a:rPr lang="en-US" sz="1100" dirty="0"/>
              <a:t>The horizontal scaling controls for the scope are located near the top of the scope’s front panel. The larger knob controls the seconds/division setting, while the smaller knob controls the horizontal position (or delay).</a:t>
            </a:r>
          </a:p>
          <a:p>
            <a:r>
              <a:rPr lang="en-US" sz="1100" dirty="0"/>
              <a:t>The trigger level control knob is located below the horizontal scaling controls. We will discuss oscilloscope triggering in more detail later.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8"/>
            <a:ext cx="5607684" cy="4423092"/>
          </a:xfrm>
        </p:spPr>
        <p:txBody>
          <a:bodyPr>
            <a:normAutofit fontScale="92500" lnSpcReduction="20000"/>
          </a:bodyPr>
          <a:lstStyle/>
          <a:p>
            <a:r>
              <a:rPr lang="en-US" sz="1100" b="1" dirty="0"/>
              <a:t>Properly Scaling the Waveform</a:t>
            </a:r>
          </a:p>
          <a:p>
            <a:r>
              <a:rPr lang="en-US" sz="1100" dirty="0"/>
              <a:t>Setting up the scope’s waveform scaling is typically an iterative process. For example, assume that from the initial scaling we can see that the waveform is scaled with a relatively low amplitude and with too many cycles on screen as shown in the screen-shot on the left. In this case, we can see that the amplitude of the plotted waveform is only about 1 division high. Turn the Volt/division knob to increase the scaling of the waveform. If you turn the knob the wrong direction, the vertical scaling of the waveform will get smaller. Simply turn it the other direction until the waveform is scaled such that the height of the waveform covers more than half of the screen. Note that if you press the V/div knob, you can then adjust the V/div setting with a much “finer” adjustment granularity in order to fill most of the screen with the waveform for more accurate and precise measurements.</a:t>
            </a:r>
          </a:p>
          <a:p>
            <a:r>
              <a:rPr lang="en-US" sz="1100" dirty="0"/>
              <a:t>If the input signal has DC offset (waveform will be shifted above or below center-screen), then you may also need to turn the vertical position knob to center the waveform on-screen.</a:t>
            </a:r>
          </a:p>
          <a:p>
            <a:r>
              <a:rPr lang="en-US" sz="1100" dirty="0"/>
              <a:t>For proper horizontal scaling, turn the sec/division knob – sometimes called the timebase control – until a few cycles of the waveform are displayed on-screen. But if you want to view just a fast edge on a digital signal, set the sec/division setting a low value in order to view just the fast rising or falling edge with a high degree of horizontal resolution.</a:t>
            </a:r>
          </a:p>
          <a:p>
            <a:r>
              <a:rPr lang="en-US" sz="1100" dirty="0"/>
              <a:t>Lastly, you may need to adjust the trigger level to obtain a stable display. When you turn the trigger level knob, a horizontal trigger level indicator (similar to a voltage cursor) will appear to show the actual trigger level. The proper trigger level setting is typically around 50% of the vertical amplitude of the signal. One quick way to set the trigger level to 50% on a repetitive input signal is to simply press the trigger level knob. We will discuss triggering in more detail next.</a:t>
            </a:r>
          </a:p>
          <a:p>
            <a:r>
              <a:rPr lang="en-US" sz="1100" dirty="0"/>
              <a:t>Note that after adjusting the vertical, horizontal, and trigger level controls, you may need to go back and re-adjust some of the settings until you see the picture that you want to see.</a:t>
            </a:r>
          </a:p>
          <a:p>
            <a:r>
              <a:rPr lang="en-US" sz="1100" dirty="0"/>
              <a:t>Note that another fast and easy way to set up oscilloscope scaling on simple repetitive input signals is to use the scope’s Autoscale feature. However, the Autoscale function does not always work on more complex signals. And if you use this feature of the scope, you may never learn how to effectively use a scope when manual adjustments are required. In addition, your professor has the ability to disable the Autoscale feature by downloading a command to the scope.</a:t>
            </a:r>
          </a:p>
          <a:p>
            <a:r>
              <a:rPr lang="en-US" sz="1100" u="sng" dirty="0"/>
              <a:t>Note to professor: </a:t>
            </a:r>
            <a:r>
              <a:rPr lang="en-US" sz="1100" dirty="0"/>
              <a:t>You can disable the Autoscale feature by downloading the “</a:t>
            </a:r>
            <a:r>
              <a:rPr lang="en-US" sz="1000" dirty="0"/>
              <a:t>:</a:t>
            </a:r>
            <a:r>
              <a:rPr lang="en-US" sz="1000" dirty="0" err="1"/>
              <a:t>AUToscale</a:t>
            </a:r>
            <a:r>
              <a:rPr lang="en-US" sz="1000" dirty="0"/>
              <a:t> </a:t>
            </a:r>
            <a:r>
              <a:rPr lang="en-US" sz="1000" dirty="0" err="1"/>
              <a:t>DISable</a:t>
            </a:r>
            <a:r>
              <a:rPr lang="en-US" sz="1000" dirty="0"/>
              <a:t>” command via a USB or LAN connection. After downloading this command to the scope, the Autoscale feature will be permanently disabled until you download the “enable”  command (:</a:t>
            </a:r>
            <a:r>
              <a:rPr lang="en-US" sz="1000" dirty="0" err="1"/>
              <a:t>AUToscale</a:t>
            </a:r>
            <a:r>
              <a:rPr lang="en-US" sz="1000" dirty="0"/>
              <a:t> </a:t>
            </a:r>
            <a:r>
              <a:rPr lang="en-US" sz="1000" dirty="0" err="1"/>
              <a:t>ENABle</a:t>
            </a:r>
            <a:r>
              <a:rPr lang="en-US" sz="1000" dirty="0"/>
              <a:t>).</a:t>
            </a:r>
          </a:p>
          <a:p>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Understanding Oscilloscope Triggering</a:t>
            </a:r>
          </a:p>
          <a:p>
            <a:r>
              <a:rPr lang="en-US" sz="1100" dirty="0"/>
              <a:t>Triggering is often the least understood function of a scope, but is one the most important capabilities of a scope that you should understand, especially if you need to monitor very complex signals. You can think of oscilloscope triggering as “synchronized picture taking”. And one waveform picture actually consists of many individual and consecutive digitized samples. </a:t>
            </a:r>
          </a:p>
          <a:p>
            <a:r>
              <a:rPr lang="en-US" sz="1100" dirty="0"/>
              <a:t>When monitoring a repetitive input signal, which is typical, the oscilloscope performs repetitive acquisitions (or repetitive picture taking) to show a “live” picture of your input signal. This repetitive picture taking of the oscilloscope must be synchronized to a unique point on the input signal in order to show a stable waveform on the scope’s display. </a:t>
            </a:r>
          </a:p>
          <a:p>
            <a:r>
              <a:rPr lang="en-US" sz="1100" dirty="0"/>
              <a:t>Although some scopes have various advanced triggering modes to choose from, the most common type of triggering is to trigger the scope when the input signal crosses a particular voltage threshold level in either a positive or negative direction. We call this “edge triggering”. In other words, the scope triggers (takes pictures) when the input signal changes from a lower voltage level to a higher voltage level (rising edge trigger) or when the input signal changes from a higher voltage level to a lower voltage level (falling edge trigger).</a:t>
            </a:r>
          </a:p>
          <a:p>
            <a:r>
              <a:rPr lang="en-US" sz="1100" dirty="0"/>
              <a:t>A photo finish of a horse race is analogous to oscilloscope triggering. To accurately record the finish of the race, the camera’s shutter must be synchronized to when the lead horse’s nose crosses the finish line in the forward direction.</a:t>
            </a:r>
          </a:p>
          <a:p>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b="1" dirty="0"/>
              <a:t>Triggering Examples</a:t>
            </a:r>
          </a:p>
          <a:p>
            <a:r>
              <a:rPr lang="en-US" dirty="0"/>
              <a:t>In this slide we show three examples of oscilloscope triggering. In the screen-shot on the left, the scope’s trigger level is set above the waveform. In this case the input signal never crosses the trigger threshold level in any direction. Using the scope’s default “Auto” trigger mode, the scope then takes asynchronous pictures of the input signal and we observe what appears to be an unstable waveform. This is actually an example of not triggering. </a:t>
            </a:r>
          </a:p>
          <a:p>
            <a:r>
              <a:rPr lang="en-US" dirty="0"/>
              <a:t>When using the “Auto” trigger mode, the scope generates “automatic” asynchronous triggers if a real trigger event doesn’t occur after a specified time-out period. Although our waveform is not synchronized and appears unstable, at least we can see how the waveform is scaled vertically. If we had used the scope’s “Normal” trigger mode with the trigger level set above the waveform, the scope would not take any pictures and we wouldn’t observe any waveforms – stable or unstable.</a:t>
            </a:r>
          </a:p>
          <a:p>
            <a:r>
              <a:rPr lang="en-US" dirty="0"/>
              <a:t>In the screen-shot in the middle, the scope was setup to trigger on rising edges of the input signal with the trigger level set at the approximate 50% level. In this case, we can see a rising edge of the input signal at exactly center-screen. This is the scope’s default trigger location. </a:t>
            </a:r>
          </a:p>
          <a:p>
            <a:r>
              <a:rPr lang="en-US" dirty="0"/>
              <a:t>In the screen-shot on the right, the scope was setup to trigger on falling edges of the input signal with the trigger level set at a higher level (+2.0 V) that is closer to the positive peak of the waveform. Now we can see a falling edge of the input signal at exactly center-screen. Again, this is the trigger point.</a:t>
            </a:r>
          </a:p>
          <a:p>
            <a:r>
              <a:rPr lang="en-US" dirty="0"/>
              <a:t>Although the default trigger localization on all digital oscilloscopes is at center-screen (horizontally), you can re-position the trigger location to the left or right by adjusting the horizontal delay knob – sometimes called the horizontal position knob. Older technology analog scopes are only able to trigger at the left side of the screen. This means that analog oscilloscopes are only capable of showing portions of waveforms that occur after the trigger event – sometimes called “positive time data”. But DSOs are able to show portions of waveforms both before (negative time or pre-trigger data) and after (positive time data) the trigger event. Observing pre-trigger data can be useful for analyzing waveform data that may have lead up to a specific error trigger condition.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Advanced Oscilloscope Triggering</a:t>
            </a:r>
          </a:p>
          <a:p>
            <a:r>
              <a:rPr lang="en-US" sz="1100" dirty="0"/>
              <a:t>Although you will primarily be using simple rising or falling edge triggering for most of your assigned undergraduate EE and physics experiments, some of today’s more advanced oscilloscopes offer more advanced triggering modes in order to synchronize acquisitions (waveform picture taking) on more complex signals. </a:t>
            </a:r>
          </a:p>
          <a:p>
            <a:r>
              <a:rPr lang="en-US" sz="1100" dirty="0"/>
              <a:t>In this particular example we are showing a complex I</a:t>
            </a:r>
            <a:r>
              <a:rPr lang="en-US" sz="1100" baseline="30000" dirty="0"/>
              <a:t>2</a:t>
            </a:r>
            <a:r>
              <a:rPr lang="en-US" sz="1100" dirty="0"/>
              <a:t>C serial bus clock and data signal. Triggering on a unique serial bus condition such as a write operation to a specific address requires I</a:t>
            </a:r>
            <a:r>
              <a:rPr lang="en-US" sz="1100" baseline="30000" dirty="0"/>
              <a:t>2</a:t>
            </a:r>
            <a:r>
              <a:rPr lang="en-US" sz="1100" dirty="0"/>
              <a:t>C triggering. Simple edge triggering is only able to trigger on random edge crossings.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sz="1100" b="1" dirty="0"/>
              <a:t>Oscilloscope Theory of Operation</a:t>
            </a:r>
          </a:p>
          <a:p>
            <a:r>
              <a:rPr lang="en-US" sz="1100" dirty="0"/>
              <a:t>At the heart of all digital storage oscilloscopes (DSOs) are the scope’s analog-to-digital converter (ADC) and acquisition memory. This is essentially the component of the scope that takes waveform pictures. The ADC takes an analog input signal and then converts the analog voltage value at a particular point in time to a digital binary value. This is typically accomplished with 8 bits of vertical resolution in most of today’s DSOs. In other words, typical DSOs can resolve voltage values of input signals within 1 part in 256.</a:t>
            </a:r>
          </a:p>
          <a:p>
            <a:r>
              <a:rPr lang="en-US" sz="1100" dirty="0"/>
              <a:t>The “Attenuator”, “DC offset”, and “Amplifier” blocks perform pre-scaling on the input signal in order to scale the input signal to be within the fixed dynamic range of the ADC. When you adjust the V/div knob, this sets up specific voltage-divider networks in the attenuator block to possibly reduce the amplitude of the input signal, and also sets the gain of the amplifier. When you adjust the vertical position knob, this changes the DC offset. Again, this is to bring the input signal that may have a specific amount of dc offset to be within the fixed dynamic range of the ADC.</a:t>
            </a:r>
          </a:p>
          <a:p>
            <a:r>
              <a:rPr lang="en-US" sz="1100" dirty="0"/>
              <a:t>The trigger and timebase blocks control when and how fast the ADC samples (takes pictures). The trigger signal actually tells the timebase block when to stop taking acquisitions (pictures). For example, if the scope has a memory depth of 1000 points (or samples per acquisition), and if the scope has been setup to trigger at exactly center screen, the timebase block enables the ADC/memory blocks to continuously sample the input or order fill at least half of the memory. Once the trigger event occurs, the timebase block allows the ADC/memory blocks to take 500 additional samples before sampling is stopped. In this case, the first 500 samples in acquisition memory represent waveform data before the trigger event, while the last 500 samples in acquisition memory represent waveform data after the trigger event. </a:t>
            </a:r>
          </a:p>
          <a:p>
            <a:r>
              <a:rPr lang="en-US" sz="1100" dirty="0"/>
              <a:t>When an acquisition cycle has been completed, stored samples in the acquisition memory must then be processed for display. Older DSOs simply used the scope’s CPU system to read the data out of acquisition memory – one sample at a time - , process the data, and then re-store the sampled data into display memory. This was a time-consuming process that sometimes resulted in slow waveform update rates – especially when processing deep memory records. Many of today’s newer DSOs use dedicated and custom DSPs to quickly process/digitally-filter data and then effectively “pipe-line” waveform data into display memory to thereby improve throughput and waveform update rates.</a:t>
            </a:r>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Oscilloscope Performance Specifications</a:t>
            </a:r>
          </a:p>
          <a:p>
            <a:r>
              <a:rPr lang="en-US" sz="1100" dirty="0"/>
              <a:t>Oscilloscope have many different specifications, but the most important specification of an oscilloscope is its bandwidth. The highest input frequency that a scope can capture and accurately measure is based on the bandwidth specification of the scope. But a scope cannot make accurate measurements on signals of the same frequency as the bandwidth frequency. </a:t>
            </a:r>
          </a:p>
          <a:p>
            <a:r>
              <a:rPr lang="en-US" sz="1100" dirty="0"/>
              <a:t>All scopes exhibit a low-pass frequency response – typically called a Gaussian response. A Gaussian frequency response closely approximates a single-pole low-pass filter. You may have plotted responses similar to this in some of your EE classes, and may know of these as Bode plots.</a:t>
            </a:r>
          </a:p>
          <a:p>
            <a:r>
              <a:rPr lang="en-US" sz="1100" dirty="0"/>
              <a:t>As the frequency of an input signal increases, the scope will begin to attenuate the input signal and then begin to make inaccurate measurements. The frequency at which a sine wave input signal is attenuated by 3 dB is the bandwidth of the scope. But 3 dB of attenuation is equivalent to approximately 30% attenuation based on the 20 Log(Vo/Vi) formula .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r>
              <a:rPr lang="en-US" sz="1100" b="1" dirty="0"/>
              <a:t>Selecting the Right Bandwidth</a:t>
            </a:r>
          </a:p>
          <a:p>
            <a:r>
              <a:rPr lang="en-US" sz="1100" dirty="0"/>
              <a:t>Since input sine waves are attenuated by approximately 30% (-3 dB) at the bandwidth frequency of the scope, you should never use a scope of a specific bandwidth to test signals of the same frequency. </a:t>
            </a:r>
          </a:p>
          <a:p>
            <a:r>
              <a:rPr lang="en-US" sz="1100" dirty="0"/>
              <a:t>For pure analog/RF measurement applications (sine waves), it is recommended that the scope’s bandwidth be at three times higher than the highest input sine wave frequency that you may want to measure. At 1/3 the scope’s bandwidth, signals are typically minimally attenuated.</a:t>
            </a:r>
          </a:p>
          <a:p>
            <a:r>
              <a:rPr lang="en-US" sz="1100" dirty="0"/>
              <a:t>For digital applications, which are actually more common today, your scope’s bandwidth should be at least fives times higher than the highest clock rate in your system. If you remember from some of your EE classes, all signals – including digital clock signals – are composed of multiple sine waves.  If your scope’s bandwidth is at least five times higher than the highest clock rate, then it will be able to capture up to the fifth harmonic with minimal attenuation.</a:t>
            </a:r>
          </a:p>
          <a:p>
            <a:r>
              <a:rPr lang="en-US" sz="1100" dirty="0"/>
              <a:t>This slide shows two different bandwidth oscilloscopes capturing the same 100 MHz digital clock signal. The screen-shot on the left shows what a 100 MHz digital clock looks like when captured by a 100 MHz bandwidth oscilloscope. The higher harmonics of this signal have been attenuated to such a degree that all that virtually remains is the fundamental frequency component of this clock signal (100 MHz sine wave). </a:t>
            </a:r>
          </a:p>
          <a:p>
            <a:r>
              <a:rPr lang="en-US" sz="1100" dirty="0"/>
              <a:t>The screen-shot on the right shows what the same 100 MHz clock signal looks when captured by a 500 MHz bandwidth scope. The 500 MHz bandwidth scope is able to not only capture the 100 MHz fundamental frequency component, but also the 3</a:t>
            </a:r>
            <a:r>
              <a:rPr lang="en-US" sz="1100" baseline="30000" dirty="0"/>
              <a:t>rd</a:t>
            </a:r>
            <a:r>
              <a:rPr lang="en-US" sz="1100" dirty="0"/>
              <a:t> and 5</a:t>
            </a:r>
            <a:r>
              <a:rPr lang="en-US" sz="1100" baseline="30000" dirty="0"/>
              <a:t>th</a:t>
            </a:r>
            <a:r>
              <a:rPr lang="en-US" sz="1100" dirty="0"/>
              <a:t> harmonics with reasonable accuracy.</a:t>
            </a:r>
          </a:p>
          <a:p>
            <a:r>
              <a:rPr lang="en-US" sz="1100" dirty="0"/>
              <a:t>Note that the 5X factor for digital applications is actually just a “rule-of-thumb” recommendation. There is actually a more accurate method to determine the appropriate bandwidth based on actual frequency content in high speed edges – regardless of the clock rate. If you are interested in learning about this more accurate method, refer the application note listed at the end of this presentation titled, “Evaluating Oscilloscope Bandwidths for your Applications”.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Other Important Oscilloscope Specifications</a:t>
            </a:r>
          </a:p>
          <a:p>
            <a:r>
              <a:rPr lang="en-US" sz="1100" dirty="0"/>
              <a:t>Although bandwidth is the most important oscilloscope specification, there are other specifications that you should consider if you are ever tasked with selecting and purchasing an oscilloscope. These include:</a:t>
            </a:r>
          </a:p>
          <a:p>
            <a:r>
              <a:rPr lang="en-US" sz="1100" dirty="0"/>
              <a:t>Sample Rate – should be at least 4X the scope’s bandwidth</a:t>
            </a:r>
          </a:p>
          <a:p>
            <a:r>
              <a:rPr lang="en-US" sz="1100" dirty="0"/>
              <a:t>Memory Depth – determines the length of a waveform that be captured</a:t>
            </a:r>
          </a:p>
          <a:p>
            <a:r>
              <a:rPr lang="en-US" sz="1100" dirty="0"/>
              <a:t>Number of Channels – Most scopes come in 2-channel and 4-channel models. But MSO models add additional logic timing channels of acquisition in order to monitor and test more complex sets of digital signals.</a:t>
            </a:r>
          </a:p>
          <a:p>
            <a:r>
              <a:rPr lang="en-US" sz="1100" dirty="0"/>
              <a:t>Waveform Update Rate – Faster update rates means faster picture taking, which can improve the scope’s probability of capturing infrequent events, such as glitches.</a:t>
            </a:r>
          </a:p>
          <a:p>
            <a:r>
              <a:rPr lang="en-US" sz="1100" dirty="0"/>
              <a:t>Display Quality – consists of display size, resolution, and number of levels of intensity gradation. Intensity gradation can be an important characteristic of a scope’s display quality in order to view and make intuitive judgments about random noise and jitter.</a:t>
            </a:r>
          </a:p>
          <a:p>
            <a:r>
              <a:rPr lang="en-US" sz="1100" dirty="0"/>
              <a:t>Advance Triggering Modes- enables the scope to synchronize on more complex signals, such as serial bus signals.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9"/>
            <a:ext cx="5607684" cy="2673828"/>
          </a:xfrm>
        </p:spPr>
        <p:txBody>
          <a:bodyPr>
            <a:normAutofit fontScale="92500"/>
          </a:bodyPr>
          <a:lstStyle/>
          <a:p>
            <a:r>
              <a:rPr lang="en-US" b="1" dirty="0"/>
              <a:t>What is an oscilloscope?</a:t>
            </a:r>
          </a:p>
          <a:p>
            <a:r>
              <a:rPr lang="en-US" dirty="0"/>
              <a:t>Oscilloscopes are an electronic instrument that convert electrical signals (primarily voltage) into a visible trace on a screen/display. In other words, they convert electricity into light.</a:t>
            </a:r>
          </a:p>
          <a:p>
            <a:endParaRPr lang="en-US" dirty="0"/>
          </a:p>
          <a:p>
            <a:r>
              <a:rPr lang="en-US" dirty="0"/>
              <a:t>These instruments dynamically graph time-varying electrical signals in two dimensions. On the “Y” (or vertical) axis of the scope’s display voltage is plotted, while time is plotted on the “X” ( or horizontal) axis. The resultant voltage versus time plot shows a “picture” of the input signal and is usually referred to as a “waveform”.  As characteristics of the input signal change you can view continuous/dynamic updates of the plotted waveform on the scope’s display.</a:t>
            </a:r>
          </a:p>
          <a:p>
            <a:endParaRPr lang="en-US" dirty="0"/>
          </a:p>
          <a:p>
            <a:r>
              <a:rPr lang="en-US" dirty="0"/>
              <a:t>Oscilloscopes are the primary instrument that electrical engineers use to test and verify their electronic designs. This instrument will also be the primary instrument that you will use in your EE/Physics labs to test your assigned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Probing Revisited – Dynamic/AC Probe Model</a:t>
            </a:r>
          </a:p>
          <a:p>
            <a:r>
              <a:rPr lang="en-US" sz="1100" dirty="0"/>
              <a:t>Earlier we discussed the static/DC model of a standard 10:1 passive probe. For the static/DC model, we significantly simplified the model by eliminating the capacitive elements/components. This left us with a simple 2-resistor voltage-divider network. </a:t>
            </a:r>
          </a:p>
          <a:p>
            <a:r>
              <a:rPr lang="en-US" sz="1100" dirty="0"/>
              <a:t>Let’s now address the dynamic/AC model of the probe/scope and take into account the affects of the capacitive elements of this model. C</a:t>
            </a:r>
            <a:r>
              <a:rPr lang="en-US" sz="1100" baseline="-25000" dirty="0"/>
              <a:t>cable</a:t>
            </a:r>
            <a:r>
              <a:rPr lang="en-US" sz="1100" dirty="0"/>
              <a:t>, which is the capacitance of the probe cable, and C</a:t>
            </a:r>
            <a:r>
              <a:rPr lang="en-US" sz="1100" baseline="-25000" dirty="0"/>
              <a:t>scope</a:t>
            </a:r>
            <a:r>
              <a:rPr lang="en-US" sz="1100" dirty="0"/>
              <a:t>, which is the capacitance on the input of the scope’s BNC, are inherent (or parasitic) capacitances in this probe model. This means that these elements were not intentionally designed-in – but are just an unfortunate fact of life. C</a:t>
            </a:r>
            <a:r>
              <a:rPr lang="en-US" sz="1100" baseline="-25000" dirty="0"/>
              <a:t>tip</a:t>
            </a:r>
            <a:r>
              <a:rPr lang="en-US" sz="1100" dirty="0"/>
              <a:t> and C</a:t>
            </a:r>
            <a:r>
              <a:rPr lang="en-US" sz="1100" baseline="-25000" dirty="0"/>
              <a:t>comp</a:t>
            </a:r>
            <a:r>
              <a:rPr lang="en-US" sz="1100" dirty="0"/>
              <a:t>, which stands for the variable compensation capacitor, are intentionally designed-in to compensate for the natural/inherent capacitive elements. When C</a:t>
            </a:r>
            <a:r>
              <a:rPr lang="en-US" sz="1100" baseline="-25000" dirty="0"/>
              <a:t>comp</a:t>
            </a:r>
            <a:r>
              <a:rPr lang="en-US" sz="1100" dirty="0"/>
              <a:t> is properly tuned, the capacitive reactance of C</a:t>
            </a:r>
            <a:r>
              <a:rPr lang="en-US" sz="1100" baseline="-25000" dirty="0"/>
              <a:t>tip</a:t>
            </a:r>
            <a:r>
              <a:rPr lang="en-US" sz="1100" dirty="0"/>
              <a:t> relative to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 should have the same attenuation ratio as the attenuation due to the resistive components in the model. In order words. X</a:t>
            </a:r>
            <a:r>
              <a:rPr lang="en-US" sz="1100" baseline="-25000" dirty="0"/>
              <a:t>C-tip</a:t>
            </a:r>
            <a:r>
              <a:rPr lang="en-US" sz="1100" dirty="0"/>
              <a:t> should be 9X that of X</a:t>
            </a:r>
            <a:r>
              <a:rPr lang="en-US" sz="1100" baseline="-25000" dirty="0"/>
              <a:t>C-parallel</a:t>
            </a:r>
            <a:r>
              <a:rPr lang="en-US" sz="1100" dirty="0"/>
              <a:t>. This will establish the same 10:1 reduction in amplitude of signals received at the scope’s input BNC under AC/dynamic conditions as the resistive network under DC conditions.</a:t>
            </a:r>
          </a:p>
          <a:p>
            <a:r>
              <a:rPr lang="en-US" sz="1100" dirty="0"/>
              <a:t>Also note that when X</a:t>
            </a:r>
            <a:r>
              <a:rPr lang="en-US" sz="1100" baseline="-25000" dirty="0"/>
              <a:t>C-tip</a:t>
            </a:r>
            <a:r>
              <a:rPr lang="en-US" sz="1100" dirty="0"/>
              <a:t> is exactly 9X that of X</a:t>
            </a:r>
            <a:r>
              <a:rPr lang="en-US" sz="1100" baseline="-25000" dirty="0"/>
              <a:t>C-parallel</a:t>
            </a:r>
            <a:r>
              <a:rPr lang="en-US" sz="1100" dirty="0"/>
              <a:t>, the RC time-constant of </a:t>
            </a:r>
            <a:r>
              <a:rPr lang="en-US" sz="1100" dirty="0" err="1"/>
              <a:t>R</a:t>
            </a:r>
            <a:r>
              <a:rPr lang="en-US" sz="1100" baseline="-25000" dirty="0" err="1"/>
              <a:t>tip</a:t>
            </a:r>
            <a:r>
              <a:rPr lang="en-US" sz="1100" dirty="0"/>
              <a:t> and C</a:t>
            </a:r>
            <a:r>
              <a:rPr lang="en-US" sz="1100" baseline="-25000" dirty="0"/>
              <a:t>tip</a:t>
            </a:r>
            <a:r>
              <a:rPr lang="en-US" sz="1100" dirty="0"/>
              <a:t> will be equal to the RC time-constant of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Compensating the Probes</a:t>
            </a:r>
          </a:p>
          <a:p>
            <a:r>
              <a:rPr lang="en-US" sz="1100" dirty="0"/>
              <a:t>To compensate your probes, first connect the probes of your scope to the “Probe Comp” terminal on the front panel of the scope. This is the same terminal that is also labeled “Demo2”. When the training signals are not turned on, there will always be a 1 kHz square wave present on this terminal to be used for probe compensation. </a:t>
            </a:r>
          </a:p>
          <a:p>
            <a:r>
              <a:rPr lang="en-US" sz="1100" dirty="0"/>
              <a:t>Next, set up the scope to display a few cycles of this signal on the scope’s display. If your probes are properly compensated, you should observe a near-perfect square wave on each channel of the scope as shown in the screen-shot on the left. If your probes are not properly compensated, you will observe waveform distortion as shown in the screen-shot on the right. To correct for this distortion, adjust the variable compensation capacitor on each probe using a small flat-blade screw driver until you observe distortion-free waveforms (perfect square wave). </a:t>
            </a:r>
          </a:p>
          <a:p>
            <a:r>
              <a:rPr lang="en-US" sz="1100" dirty="0"/>
              <a:t>Once your probes have been properly compensated, you should not need to repeat this process the next time you use this particular scope with these particular probes. However, it is good practice to occasionally connect your probes to the probe compensation terminal to insure that they are still properly adjusted.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Probe Loading</a:t>
            </a:r>
            <a:endParaRPr lang="en-US" sz="1100" dirty="0"/>
          </a:p>
          <a:p>
            <a:r>
              <a:rPr lang="en-US" sz="1100" dirty="0"/>
              <a:t>Besides properly compensating your 10:1 passive probes in order to achieve the most accurate oscilloscope measurements, another issue that must be considered is probe loading. In other words, will connecting the probe and scope to your device-under-test (DUT) change your circuit’s behavior? When you connect any instrument to your circuit, the instrument itself (including the probe) becomes a part of your DUT and can “load” or change the behavior of your signals to some degree. To determine the degree of probe/scope loading, our probe/scope model can be simplified down to single resistor and capacitor as shown in this slide. Let’s now compute the values of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8"/>
            <a:ext cx="5704697" cy="4184016"/>
          </a:xfrm>
          <a:ln>
            <a:noFill/>
          </a:ln>
        </p:spPr>
        <p:txBody>
          <a:bodyPr>
            <a:normAutofit fontScale="92500" lnSpcReduction="20000"/>
          </a:bodyPr>
          <a:lstStyle/>
          <a:p>
            <a:r>
              <a:rPr lang="en-US" sz="1100" b="1" dirty="0"/>
              <a:t>Assignment</a:t>
            </a:r>
          </a:p>
          <a:p>
            <a:r>
              <a:rPr lang="en-US" sz="1100" dirty="0"/>
              <a:t>Assume the following:</a:t>
            </a:r>
          </a:p>
          <a:p>
            <a:r>
              <a:rPr lang="en-US" sz="1100" dirty="0"/>
              <a:t>C</a:t>
            </a:r>
            <a:r>
              <a:rPr lang="en-US" sz="1100" baseline="-25000" dirty="0"/>
              <a:t>scope</a:t>
            </a:r>
            <a:r>
              <a:rPr lang="en-US" sz="1100" dirty="0"/>
              <a:t> = 15 pF</a:t>
            </a:r>
          </a:p>
          <a:p>
            <a:r>
              <a:rPr lang="en-US" sz="1100" dirty="0"/>
              <a:t>C</a:t>
            </a:r>
            <a:r>
              <a:rPr lang="en-US" sz="1100" baseline="-25000" dirty="0"/>
              <a:t>cable </a:t>
            </a:r>
            <a:r>
              <a:rPr lang="en-US" sz="1100" dirty="0"/>
              <a:t>= 100 pF</a:t>
            </a:r>
          </a:p>
          <a:p>
            <a:r>
              <a:rPr lang="en-US" sz="1100" dirty="0"/>
              <a:t>C</a:t>
            </a:r>
            <a:r>
              <a:rPr lang="en-US" sz="1100" baseline="-25000" dirty="0"/>
              <a:t>tip</a:t>
            </a:r>
            <a:r>
              <a:rPr lang="en-US" sz="1100" dirty="0"/>
              <a:t> = 15 pF</a:t>
            </a:r>
          </a:p>
          <a:p>
            <a:endParaRPr lang="en-US" sz="1100" dirty="0"/>
          </a:p>
          <a:p>
            <a:r>
              <a:rPr lang="en-US" sz="1100" dirty="0" err="1"/>
              <a:t>R</a:t>
            </a:r>
            <a:r>
              <a:rPr lang="en-US" sz="1100" baseline="-25000" dirty="0" err="1"/>
              <a:t>load</a:t>
            </a:r>
            <a:r>
              <a:rPr lang="en-US" sz="1100" dirty="0"/>
              <a:t> is simply the series combination of </a:t>
            </a:r>
            <a:r>
              <a:rPr lang="en-US" sz="1100" dirty="0" err="1"/>
              <a:t>R</a:t>
            </a:r>
            <a:r>
              <a:rPr lang="en-US" sz="1100" baseline="-25000" dirty="0" err="1"/>
              <a:t>tip</a:t>
            </a:r>
            <a:r>
              <a:rPr lang="en-US" sz="1100" dirty="0"/>
              <a:t> (9 M</a:t>
            </a:r>
            <a:r>
              <a:rPr lang="el-GR" sz="1100" dirty="0"/>
              <a:t>Ω</a:t>
            </a:r>
            <a:r>
              <a:rPr lang="en-US" sz="1100" dirty="0"/>
              <a:t>) and </a:t>
            </a:r>
            <a:r>
              <a:rPr lang="en-US" sz="1100" dirty="0" err="1"/>
              <a:t>R</a:t>
            </a:r>
            <a:r>
              <a:rPr lang="en-US" sz="1100" baseline="-25000" dirty="0" err="1"/>
              <a:t>scope</a:t>
            </a:r>
            <a:r>
              <a:rPr lang="en-US" sz="1100" dirty="0"/>
              <a:t> (1 M</a:t>
            </a:r>
            <a:r>
              <a:rPr lang="el-GR" sz="1100" dirty="0"/>
              <a:t>Ω</a:t>
            </a:r>
            <a:r>
              <a:rPr lang="en-US" sz="1100" dirty="0"/>
              <a:t>), which is 10 M</a:t>
            </a:r>
            <a:r>
              <a:rPr lang="el-GR" sz="1100" dirty="0"/>
              <a:t>Ω</a:t>
            </a:r>
            <a:r>
              <a:rPr lang="en-US" sz="1100" dirty="0"/>
              <a:t>.</a:t>
            </a:r>
          </a:p>
          <a:p>
            <a:r>
              <a:rPr lang="en-US" sz="1100" dirty="0"/>
              <a:t>Determine C</a:t>
            </a:r>
            <a:r>
              <a:rPr lang="en-US" sz="1100" baseline="-25000" dirty="0"/>
              <a:t>comp</a:t>
            </a:r>
            <a:r>
              <a:rPr lang="en-US" sz="1100" dirty="0"/>
              <a:t> (assuming proper compensation) using the capacitive reactance equations presented earlier. Remember that the reactance of C</a:t>
            </a:r>
            <a:r>
              <a:rPr lang="en-US" sz="1100" baseline="-25000" dirty="0"/>
              <a:t>tip</a:t>
            </a:r>
            <a:r>
              <a:rPr lang="en-US" sz="1100" dirty="0"/>
              <a:t> should be 9X the reactance of </a:t>
            </a:r>
            <a:r>
              <a:rPr lang="en-US" sz="1100" dirty="0" err="1"/>
              <a:t>C</a:t>
            </a:r>
            <a:r>
              <a:rPr lang="en-US" sz="1100" baseline="-25000" dirty="0" err="1"/>
              <a:t>parallel</a:t>
            </a:r>
            <a:r>
              <a:rPr lang="en-US" sz="1100" dirty="0"/>
              <a:t>. Note that this is also the same as equating the RC time-constant of the parallel combination of </a:t>
            </a:r>
            <a:r>
              <a:rPr lang="en-US" sz="1100" dirty="0" err="1"/>
              <a:t>R</a:t>
            </a:r>
            <a:r>
              <a:rPr lang="en-US" sz="1100" baseline="-25000" dirty="0" err="1"/>
              <a:t>tip</a:t>
            </a:r>
            <a:r>
              <a:rPr lang="en-US" sz="1100" dirty="0"/>
              <a:t> and C</a:t>
            </a:r>
            <a:r>
              <a:rPr lang="en-US" sz="1100" baseline="-25000" dirty="0"/>
              <a:t>tip</a:t>
            </a:r>
            <a:r>
              <a:rPr lang="en-US" sz="1100" dirty="0"/>
              <a:t>, with the parallel combination of the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r>
              <a:rPr lang="en-US" sz="1100" dirty="0" err="1"/>
              <a:t>C</a:t>
            </a:r>
            <a:r>
              <a:rPr lang="en-US" sz="1100" baseline="-25000" dirty="0" err="1"/>
              <a:t>parallel</a:t>
            </a:r>
            <a:r>
              <a:rPr lang="en-US" sz="1100" dirty="0"/>
              <a:t> is simply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a:t>
            </a:r>
          </a:p>
          <a:p>
            <a:endParaRPr lang="en-US" sz="1100" dirty="0"/>
          </a:p>
          <a:p>
            <a:r>
              <a:rPr lang="en-US" sz="1100" dirty="0"/>
              <a:t>Using the computed value of C</a:t>
            </a:r>
            <a:r>
              <a:rPr lang="en-US" sz="1100" baseline="-25000" dirty="0"/>
              <a:t>comp</a:t>
            </a:r>
            <a:r>
              <a:rPr lang="en-US" sz="1100" dirty="0"/>
              <a:t>, determine </a:t>
            </a:r>
            <a:r>
              <a:rPr lang="en-US" sz="1100" dirty="0" err="1"/>
              <a:t>C</a:t>
            </a:r>
            <a:r>
              <a:rPr lang="en-US" sz="1100" baseline="-25000" dirty="0" err="1"/>
              <a:t>load</a:t>
            </a:r>
            <a:r>
              <a:rPr lang="en-US" sz="1100" dirty="0"/>
              <a:t>. </a:t>
            </a:r>
            <a:r>
              <a:rPr lang="en-US" sz="1100" dirty="0" err="1"/>
              <a:t>C</a:t>
            </a:r>
            <a:r>
              <a:rPr lang="en-US" sz="1100" baseline="-25000" dirty="0" err="1"/>
              <a:t>load</a:t>
            </a:r>
            <a:r>
              <a:rPr lang="en-US" sz="1100" dirty="0"/>
              <a:t> will be the series combination of C</a:t>
            </a:r>
            <a:r>
              <a:rPr lang="en-US" sz="1100" baseline="-25000" dirty="0"/>
              <a:t>tip</a:t>
            </a:r>
            <a:r>
              <a:rPr lang="en-US" sz="1100" dirty="0"/>
              <a:t> and </a:t>
            </a:r>
            <a:r>
              <a:rPr lang="en-US" sz="1100" dirty="0" err="1"/>
              <a:t>C</a:t>
            </a:r>
            <a:r>
              <a:rPr lang="en-US" sz="1100" baseline="-25000" dirty="0" err="1"/>
              <a:t>parallel</a:t>
            </a:r>
            <a:r>
              <a:rPr lang="en-US" sz="1100" dirty="0"/>
              <a:t>. </a:t>
            </a:r>
          </a:p>
          <a:p>
            <a:endParaRPr lang="en-US" sz="1100" dirty="0"/>
          </a:p>
          <a:p>
            <a:r>
              <a:rPr lang="en-US" sz="1100" dirty="0"/>
              <a:t>After determining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 you can then include these two parallel components into the model of your circuit under test to determine if there is a simulated/computed difference in signal performance with or without these additional loading components.</a:t>
            </a:r>
          </a:p>
          <a:p>
            <a:endParaRPr lang="en-US" sz="1100" dirty="0"/>
          </a:p>
          <a:p>
            <a:r>
              <a:rPr lang="en-US" sz="1100" dirty="0"/>
              <a:t>Now, determine the capacitive reactance of </a:t>
            </a:r>
            <a:r>
              <a:rPr lang="en-US" sz="1100" dirty="0" err="1"/>
              <a:t>C</a:t>
            </a:r>
            <a:r>
              <a:rPr lang="en-US" sz="1100" baseline="-25000" dirty="0" err="1"/>
              <a:t>load</a:t>
            </a:r>
            <a:r>
              <a:rPr lang="en-US" sz="1100" dirty="0"/>
              <a:t> at 500 </a:t>
            </a:r>
            <a:r>
              <a:rPr lang="en-US" sz="1100" dirty="0" err="1"/>
              <a:t>MHz.</a:t>
            </a:r>
            <a:endParaRPr lang="en-US" sz="1100" dirty="0"/>
          </a:p>
          <a:p>
            <a:endParaRPr lang="en-US" sz="1100" dirty="0"/>
          </a:p>
          <a:p>
            <a:r>
              <a:rPr lang="en-US" sz="1100" dirty="0"/>
              <a:t>Do you believe that this amount of capacitance reactance (loading) could affect the behavior of some of signals under test at this frequency?</a:t>
            </a:r>
          </a:p>
          <a:p>
            <a:endParaRPr lang="en-US" sz="1100" dirty="0"/>
          </a:p>
          <a:p>
            <a:r>
              <a:rPr lang="en-US" sz="1100" dirty="0"/>
              <a:t>Note that for high frequency applications, using a 10:1 passive probe may NOT be the best solution for accurate measurements due to probe loading. A better solution might be to use an active probe. Active probes typically have much lower input capacitance for high frequency applications. But the trade-off with an active probe is that they cost more than a standard 10:1 passive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Using the Oscilloscope Lab Guide and Tutorial</a:t>
            </a:r>
          </a:p>
          <a:p>
            <a:r>
              <a:rPr lang="en-US" sz="1100" dirty="0"/>
              <a:t>The Oscilloscope Lab guide and Tutorial can be downloaded at no charge at </a:t>
            </a:r>
            <a:r>
              <a:rPr lang="en-US" sz="1100" dirty="0">
                <a:hlinkClick r:id="rId3"/>
              </a:rPr>
              <a:t>www.Keysight.com/find/EDK</a:t>
            </a:r>
            <a:r>
              <a:rPr lang="en-US" sz="1100" dirty="0"/>
              <a:t>. </a:t>
            </a:r>
          </a:p>
          <a:p>
            <a:r>
              <a:rPr lang="en-US" sz="1100" dirty="0"/>
              <a:t>Before you begin your first oscilloscope familiarization lab, read Section 1, Appendix A, and Appendix B of the Oscilloscope Lab Guide and Tutorial. </a:t>
            </a:r>
          </a:p>
          <a:p>
            <a:r>
              <a:rPr lang="en-US" sz="1100" dirty="0"/>
              <a:t>During your first oscilloscope familiarization lab session, complete Section 2 of the lab guide. This section of the guide consists of 6 individual hands-on measurement labs. You should be able to complete these 6 labs in less than 2 hours.</a:t>
            </a:r>
          </a:p>
          <a:p>
            <a:r>
              <a:rPr lang="en-US" sz="1100" dirty="0"/>
              <a:t>Section 3 of the Oscilloscope Lab Guide and Tutorial consists of 9 optional advanced oscilloscope labs. If you have time and desire, complete some of these labs at your discretion, or at the discretion of your professor/lab instructor.</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Hints on how to follow lab guide instructions</a:t>
            </a:r>
          </a:p>
          <a:p>
            <a:r>
              <a:rPr lang="en-US" sz="1100" dirty="0"/>
              <a:t>Any time you see a bold word in brackets in the lab guide, such as </a:t>
            </a:r>
            <a:r>
              <a:rPr lang="en-US" sz="1100" b="1" dirty="0"/>
              <a:t>[Help]</a:t>
            </a:r>
            <a:r>
              <a:rPr lang="en-US" sz="1100" dirty="0"/>
              <a:t> or </a:t>
            </a:r>
            <a:r>
              <a:rPr lang="en-US" sz="1100" b="1" dirty="0"/>
              <a:t>[Trigger]</a:t>
            </a:r>
            <a:r>
              <a:rPr lang="en-US" sz="1100" dirty="0"/>
              <a:t>, this refers to a front panel key on the oscilloscope.</a:t>
            </a:r>
          </a:p>
          <a:p>
            <a:r>
              <a:rPr lang="en-US" sz="1100" dirty="0"/>
              <a:t>“Softkeys” refers to the 6 keys/buttons below the scope’s display. The function of these keys change depending upon the selected menu.</a:t>
            </a:r>
          </a:p>
          <a:p>
            <a:r>
              <a:rPr lang="en-US" sz="1100" dirty="0"/>
              <a:t>Softkeys will sometimes be labeled with a “curled green arrow” icon. This is an indication that you can turn the general-purpose entry knob to change this particular variable or mode selection.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Accessing the Built-in Training Signals</a:t>
            </a:r>
          </a:p>
          <a:p>
            <a:r>
              <a:rPr lang="en-US" sz="1100" dirty="0"/>
              <a:t>Most of the oscilloscope labs documented in the downloadable Oscilloscope Lab Guide and Tutorial are based on using training signals that are built into the scope. Note that built-in training signals are not typically available in most scopes. To access these training signals on the </a:t>
            </a:r>
            <a:r>
              <a:rPr lang="en-US" sz="1100" dirty="0" err="1"/>
              <a:t>Keysight</a:t>
            </a:r>
            <a:r>
              <a:rPr lang="en-US" sz="1100" dirty="0"/>
              <a:t> 2000 or 3000 X-Series oscilloscope, first connect your channel-1 probe between the scope’s channel-1 input BNC and the terminal labeled “Demo1”. Connect your channel-2 probe between the scope’s channel-2 input BNC and the terminal labeled “Demo2”. Connect both probe’s ground clips to the center ground terminal. Next, press </a:t>
            </a:r>
            <a:r>
              <a:rPr lang="en-US" sz="1100" b="1" dirty="0"/>
              <a:t>[Help] </a:t>
            </a:r>
            <a:r>
              <a:rPr lang="en-US" sz="1100" dirty="0"/>
              <a:t>on the scope’s front panel, then press the </a:t>
            </a:r>
            <a:r>
              <a:rPr lang="en-US" sz="1100" b="1" dirty="0"/>
              <a:t>Training Signals </a:t>
            </a:r>
            <a:r>
              <a:rPr lang="en-US" sz="1100" dirty="0"/>
              <a:t>softkey. You can then select the specific training signal from the pop-up list according to your oscilloscope lab instructions.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Additional Technical Resources Available from </a:t>
            </a:r>
            <a:r>
              <a:rPr lang="en-US" sz="1100" b="1" dirty="0" err="1"/>
              <a:t>Keysight</a:t>
            </a:r>
            <a:r>
              <a:rPr lang="en-US" sz="1100" b="1" dirty="0"/>
              <a:t> Technologies</a:t>
            </a:r>
          </a:p>
          <a:p>
            <a:r>
              <a:rPr lang="en-US" sz="1100" dirty="0"/>
              <a:t>If you are interested in learning more about oscilloscopes and oscilloscope measurements, you can download these documents at no charge using the URL listed in this slide. Simply insert the publication number in place of “xxxx-xxxx”. Alternatively, you can go to </a:t>
            </a:r>
            <a:r>
              <a:rPr lang="en-US" sz="1100" dirty="0" err="1"/>
              <a:t>Keysight’s</a:t>
            </a:r>
            <a:r>
              <a:rPr lang="en-US" sz="1100" dirty="0"/>
              <a:t> website at </a:t>
            </a:r>
            <a:r>
              <a:rPr lang="en-US" sz="1100" dirty="0">
                <a:hlinkClick r:id="rId3"/>
              </a:rPr>
              <a:t>www.Keysight.com</a:t>
            </a:r>
            <a:r>
              <a:rPr lang="en-US" sz="1100" dirty="0"/>
              <a:t> and then enter the publication number into </a:t>
            </a:r>
            <a:r>
              <a:rPr lang="en-US" sz="1100" dirty="0" err="1"/>
              <a:t>Keysight’s</a:t>
            </a:r>
            <a:r>
              <a:rPr lang="en-US" sz="1100" dirty="0"/>
              <a:t> “search engine” box.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pPr/>
              <a:t>29</a:t>
            </a:fld>
            <a:endParaRPr lang="en-US" altLang="zh-TW"/>
          </a:p>
        </p:txBody>
      </p:sp>
      <p:sp>
        <p:nvSpPr>
          <p:cNvPr id="107522" name="Rectangle 2"/>
          <p:cNvSpPr>
            <a:spLocks noGrp="1" noRot="1" noChangeAspect="1" noChangeArrowheads="1" noTextEdit="1"/>
          </p:cNvSpPr>
          <p:nvPr>
            <p:ph type="sldImg"/>
          </p:nvPr>
        </p:nvSpPr>
        <p:spPr>
          <a:xfrm>
            <a:off x="427038" y="693738"/>
            <a:ext cx="6157912" cy="3465512"/>
          </a:xfrm>
          <a:ln/>
        </p:spPr>
      </p:sp>
      <p:sp>
        <p:nvSpPr>
          <p:cNvPr id="107523" name="Rectangle 3"/>
          <p:cNvSpPr>
            <a:spLocks noGrp="1" noChangeArrowheads="1"/>
          </p:cNvSpPr>
          <p:nvPr>
            <p:ph type="body" idx="1"/>
          </p:nvPr>
        </p:nvSpPr>
        <p:spPr>
          <a:xfrm>
            <a:off x="935144" y="4388729"/>
            <a:ext cx="5140112" cy="4235911"/>
          </a:xfrm>
        </p:spPr>
        <p:txBody>
          <a:bodyPr lIns="91321" tIns="45660" rIns="91321" bIns="45660"/>
          <a:lstStyle/>
          <a:p>
            <a:r>
              <a:rPr lang="en-US" altLang="en-US" sz="1100" b="1" dirty="0"/>
              <a:t>Questions and Answers</a:t>
            </a: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Terms of Endearment (what they are called)</a:t>
            </a:r>
          </a:p>
          <a:p>
            <a:r>
              <a:rPr lang="en-US" sz="1100" dirty="0"/>
              <a:t>Oscilloscopes go by a variety of different names, but the most common term used today for an oscilloscope is simply a “scope”. You will also hear them called a “DSO”, which stands for </a:t>
            </a:r>
            <a:r>
              <a:rPr lang="en-US" sz="1100" u="sng" dirty="0"/>
              <a:t>d</a:t>
            </a:r>
            <a:r>
              <a:rPr lang="en-US" sz="1100" dirty="0"/>
              <a:t>igital </a:t>
            </a:r>
            <a:r>
              <a:rPr lang="en-US" sz="1100" u="sng" dirty="0"/>
              <a:t>s</a:t>
            </a:r>
            <a:r>
              <a:rPr lang="en-US" sz="1100" dirty="0"/>
              <a:t>torage </a:t>
            </a:r>
            <a:r>
              <a:rPr lang="en-US" sz="1100" u="sng" dirty="0"/>
              <a:t>o</a:t>
            </a:r>
            <a:r>
              <a:rPr lang="en-US" sz="1100" dirty="0"/>
              <a:t>scilloscope, “Digital Scope”, and Digitizing Scope”. These last three terms refer to the newer digital technology used in these instruments to digitally capture and store waveforms.</a:t>
            </a:r>
          </a:p>
          <a:p>
            <a:r>
              <a:rPr lang="en-US" sz="1100" dirty="0"/>
              <a:t>Older technology oscilloscopes are usually called “Analog Scopes”. This is the type of scope your professor may have used during his/her undergraduate studies.</a:t>
            </a:r>
          </a:p>
          <a:p>
            <a:r>
              <a:rPr lang="en-US" sz="1100" dirty="0"/>
              <a:t>If you happen to be from Australia or New Zealand, an oscilloscope is usually referred to as a “CRO” - pronounced “crow” - which is short for </a:t>
            </a:r>
            <a:r>
              <a:rPr lang="en-US" sz="1100" u="sng" dirty="0"/>
              <a:t>C</a:t>
            </a:r>
            <a:r>
              <a:rPr lang="en-US" sz="1100" dirty="0"/>
              <a:t>athode </a:t>
            </a:r>
            <a:r>
              <a:rPr lang="en-US" sz="1100" u="sng" dirty="0"/>
              <a:t>R</a:t>
            </a:r>
            <a:r>
              <a:rPr lang="en-US" sz="1100" dirty="0"/>
              <a:t>ay </a:t>
            </a:r>
            <a:r>
              <a:rPr lang="en-US" sz="1100" u="sng" dirty="0"/>
              <a:t>O</a:t>
            </a:r>
            <a:r>
              <a:rPr lang="en-US" sz="1100" dirty="0"/>
              <a:t>scilloscope. Although most of today’s newer digital oscilloscopes primarily utilize digital flat-screen display technology to display waveforms as opposed to older cathode ray tube technology, Aussies and Kiwis still affectionately referred to them as their “CROs”. </a:t>
            </a:r>
          </a:p>
          <a:p>
            <a:r>
              <a:rPr lang="en-US" sz="1100" dirty="0"/>
              <a:t>“O-Scope” is another common term. And lastly, you will sometimes hear the term “MSO”, which stands for </a:t>
            </a:r>
            <a:r>
              <a:rPr lang="en-US" sz="1100" u="sng" dirty="0"/>
              <a:t>m</a:t>
            </a:r>
            <a:r>
              <a:rPr lang="en-US" sz="1100" dirty="0"/>
              <a:t>ixed </a:t>
            </a:r>
            <a:r>
              <a:rPr lang="en-US" sz="1100" u="sng" dirty="0"/>
              <a:t>s</a:t>
            </a:r>
            <a:r>
              <a:rPr lang="en-US" sz="1100" dirty="0"/>
              <a:t>ignal </a:t>
            </a:r>
            <a:r>
              <a:rPr lang="en-US" sz="1100" u="sng" dirty="0"/>
              <a:t>o</a:t>
            </a:r>
            <a:r>
              <a:rPr lang="en-US" sz="1100" dirty="0"/>
              <a:t>scilloscope. An MSO is basically a DSO with additional logic analyzer channels of acquisition.</a:t>
            </a:r>
          </a:p>
          <a:p>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Probing Basics</a:t>
            </a:r>
          </a:p>
          <a:p>
            <a:r>
              <a:rPr lang="en-US" sz="1100" dirty="0"/>
              <a:t>Measuring electrical signals on an oscilloscope requires getting the desired signal to be tested into the scope’s input BNC connectors. If you want to measure the output of generator, you would typically connect the output of the generator directly to the input of the scope using a standard 50-</a:t>
            </a:r>
            <a:r>
              <a:rPr lang="el-GR" sz="1100" dirty="0"/>
              <a:t>Ω</a:t>
            </a:r>
            <a:r>
              <a:rPr lang="en-US" sz="1100" dirty="0"/>
              <a:t> BNC or SMA cable. But if you want to measure the characteristics of a signal at a point in your circuit/design, you would typically achieve this using an oscilloscope “probe”. </a:t>
            </a:r>
          </a:p>
          <a:p>
            <a:r>
              <a:rPr lang="en-US" sz="1100" dirty="0"/>
              <a:t>There are many different kinds of probes used for different and special purposes such as high frequency applications, high voltage applications, and current measurements. But the most common type of oscilloscope probe used to test a broad range of signals is called a “passive 10-to-1 voltage divider probe”. This is the type of probe that you will use for most of your assigned electrical lab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Passive 10:1 Voltage Divider Probe</a:t>
            </a:r>
          </a:p>
          <a:p>
            <a:r>
              <a:rPr lang="en-US" sz="1100" dirty="0"/>
              <a:t>Here we show an electrical model of a passive 10:1 voltage divider probe connected to the input of a scope. The term “passive” means that the probe includes no active circuitry such as transistors and amplifiers. In other words, the probe consists entirely of passive elements/components including resistance, capacitance, and inductance.</a:t>
            </a:r>
          </a:p>
          <a:p>
            <a:r>
              <a:rPr lang="en-US" sz="1100" dirty="0"/>
              <a:t>“10:1”, pronounced 10-to-1, means that the probe reduces the amplitude of the input signal by a factor of 10 through means of a resistive voltage-divider network. The oscilloscope measurement system’s input impedance (Z of probe + scope) is also typically increased by a factor of 10.</a:t>
            </a:r>
          </a:p>
          <a:p>
            <a:r>
              <a:rPr lang="en-US" sz="1100" dirty="0"/>
              <a:t>Lastly, note that all measurements using this type of probe must be performed relative to ground. In other words, you should connect the probe’s input tip to the desired test point and you </a:t>
            </a:r>
            <a:r>
              <a:rPr lang="en-US" sz="1100" b="1" i="1" dirty="0"/>
              <a:t>must</a:t>
            </a:r>
            <a:r>
              <a:rPr lang="en-US" sz="1100" dirty="0"/>
              <a:t> connect the probe’s ground lead/clip to the circuit’s ground. With this type of probe you cannot measure voltage across two mid-circuit components. This type of differential measurement would require a special differential active probe. </a:t>
            </a:r>
          </a:p>
          <a:p>
            <a:r>
              <a:rPr lang="en-US" sz="1100" dirty="0"/>
              <a:t>Note also that you should never attempt to complete a circuit using an oscilloscope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r>
              <a:rPr lang="en-US" b="1" dirty="0"/>
              <a:t>Low-frequency/DC Model</a:t>
            </a:r>
          </a:p>
          <a:p>
            <a:r>
              <a:rPr lang="en-US" dirty="0"/>
              <a:t>For low-frequency or dc measurement applications, our oscilloscope probe model can be significantly simplified by removing all of the capacitive elements shown in the model from the previous slide. What’s left is just a 9 M</a:t>
            </a:r>
            <a:r>
              <a:rPr lang="el-GR" dirty="0"/>
              <a:t>Ω</a:t>
            </a:r>
            <a:r>
              <a:rPr lang="en-US" dirty="0"/>
              <a:t> resistor near the probe tip in series with the scope’s standard 1 M</a:t>
            </a:r>
            <a:r>
              <a:rPr lang="el-GR" dirty="0"/>
              <a:t>Ω</a:t>
            </a:r>
            <a:r>
              <a:rPr lang="en-US" dirty="0"/>
              <a:t> input termination. Using Ohm’s Law, you can see that the voltage level of the signal at the scope’s input BNC will then be 1/10</a:t>
            </a:r>
            <a:r>
              <a:rPr lang="en-US" baseline="30000" dirty="0"/>
              <a:t>th</a:t>
            </a:r>
            <a:r>
              <a:rPr lang="en-US" dirty="0"/>
              <a:t> the voltage level at the probe tip. </a:t>
            </a:r>
          </a:p>
          <a:p>
            <a:endParaRPr lang="en-US" dirty="0"/>
          </a:p>
          <a:p>
            <a:r>
              <a:rPr lang="en-US" dirty="0"/>
              <a:t>	</a:t>
            </a:r>
            <a:r>
              <a:rPr lang="en-US" dirty="0" err="1"/>
              <a:t>V</a:t>
            </a:r>
            <a:r>
              <a:rPr lang="en-US" baseline="-25000" dirty="0" err="1"/>
              <a:t>scope</a:t>
            </a:r>
            <a:r>
              <a:rPr lang="en-US" baseline="-25000" dirty="0"/>
              <a:t> </a:t>
            </a:r>
            <a:r>
              <a:rPr lang="en-US" dirty="0"/>
              <a:t>= </a:t>
            </a:r>
            <a:r>
              <a:rPr lang="en-US" dirty="0" err="1"/>
              <a:t>V</a:t>
            </a:r>
            <a:r>
              <a:rPr lang="en-US" baseline="-25000" dirty="0" err="1"/>
              <a:t>tip</a:t>
            </a:r>
            <a:r>
              <a:rPr lang="en-US" dirty="0"/>
              <a:t> x 1M</a:t>
            </a:r>
            <a:r>
              <a:rPr lang="el-GR" dirty="0"/>
              <a:t>Ω</a:t>
            </a:r>
            <a:r>
              <a:rPr lang="en-US" dirty="0"/>
              <a:t>/(1M</a:t>
            </a:r>
            <a:r>
              <a:rPr lang="el-GR" dirty="0"/>
              <a:t>Ω</a:t>
            </a:r>
            <a:r>
              <a:rPr lang="en-US" dirty="0"/>
              <a:t> + 9M</a:t>
            </a:r>
            <a:r>
              <a:rPr lang="el-GR" dirty="0"/>
              <a:t>Ω</a:t>
            </a:r>
            <a:r>
              <a:rPr lang="en-US" dirty="0"/>
              <a:t>)</a:t>
            </a:r>
          </a:p>
          <a:p>
            <a:endParaRPr lang="en-US" dirty="0"/>
          </a:p>
          <a:p>
            <a:r>
              <a:rPr lang="en-US" dirty="0"/>
              <a:t>Most of today’s scopes have probe attenuation factors that will automatically compensate voltage measurements so that they will be reported relative to the probe tip. Some scopes, such as </a:t>
            </a:r>
            <a:r>
              <a:rPr lang="en-US" dirty="0" err="1"/>
              <a:t>Keysight’s</a:t>
            </a:r>
            <a:r>
              <a:rPr lang="en-US" dirty="0"/>
              <a:t> 3000 X-Series, automatically detect that a 10:1 probe has been connected. And some entry-level scopes, such as </a:t>
            </a:r>
            <a:r>
              <a:rPr lang="en-US" dirty="0" err="1"/>
              <a:t>Keysight’s</a:t>
            </a:r>
            <a:r>
              <a:rPr lang="en-US" dirty="0"/>
              <a:t> 2000 X-Series, require that the user manually enter the probe attenuation factor. Once the probe attenuation factor has either been automatically detected by the scope or manually entered by the user, the scope then provides compensated readouts of all voltage measurements. For example, if you connect a 10:1 probe to a 5 V dc power supply, the scope actually “sees” a 0.5 V dc signal at its input BNC. But with the 10:1 probe attenuation factor, the scope will report that it “sees” a 5 V dc signal at the probe’s tip. </a:t>
            </a:r>
          </a:p>
          <a:p>
            <a:endParaRPr lang="en-US" dirty="0"/>
          </a:p>
          <a:p>
            <a:r>
              <a:rPr lang="en-US" dirty="0"/>
              <a:t>We will address a more accurate ac/dynamic model of a passive 10:1 voltage divider probe later. This will also be covered in more detail during hands-on lab #5.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Understanding the Scope’s Display</a:t>
            </a:r>
          </a:p>
          <a:p>
            <a:r>
              <a:rPr lang="en-US" sz="1100" dirty="0"/>
              <a:t>Once you use a probe to get a signal into the scope, you can then setup the scope’s vertical and horizontal scaling to begin making measurements. As mentioned earlier, the oscilloscope displays captured waveforms in a X versus Y format. Voltage (amplitude of the signal) is plotted on the Y axis while time is plotted on the X axis. </a:t>
            </a:r>
          </a:p>
          <a:p>
            <a:r>
              <a:rPr lang="en-US" sz="1100" dirty="0"/>
              <a:t>The waveform display area is divided into grid lines – sometimes referred to as “divisions”. On the vertical axis there are 8 vertical divisions. Each vertical division, or spacing between horizontal grid lines, is equal to the scope’s Volt/division setting which is displayed in the upper left-hand corner of the display. In this example since the scope’s vertical scaling is set to 1 V/div, the delta voltage between each horizontal grid line is 1 Volt. And the maximum peak-to-peak amplitude that the scope can possibly measure at this setting (1 V/div) is 8 </a:t>
            </a:r>
            <a:r>
              <a:rPr lang="en-US" sz="1100" dirty="0" err="1"/>
              <a:t>Vpp</a:t>
            </a:r>
            <a:r>
              <a:rPr lang="en-US" sz="1100" dirty="0"/>
              <a:t> (8 divisions x 1 V/div).</a:t>
            </a:r>
          </a:p>
          <a:p>
            <a:r>
              <a:rPr lang="en-US" sz="1100" dirty="0"/>
              <a:t>On the horizontal axis there are 10 horizontal divisions. Each horizontal division, or spacing between each vertical grid line, is equal to the scope’s sec/division setting. This is displayed near the upper right-hand corner of the scope’s display. In this example since the scope’s horizontal scaling is set to 1 µs/div, the delta time between each vertical grid line is 1 µsec. And the maximum time that can be measured across the scope’s screen is 10 µsec (10 divisions x 1 µsec/div).</a:t>
            </a:r>
          </a:p>
        </p:txBody>
      </p:sp>
      <p:sp>
        <p:nvSpPr>
          <p:cNvPr id="4" name="Slide Number Placeholder 3"/>
          <p:cNvSpPr>
            <a:spLocks noGrp="1"/>
          </p:cNvSpPr>
          <p:nvPr>
            <p:ph type="sldNum" sz="quarter" idx="10"/>
          </p:nvPr>
        </p:nvSpPr>
        <p:spPr/>
        <p:txBody>
          <a:bodyPr/>
          <a:lstStyle/>
          <a:p>
            <a:fld id="{C32BD36E-3B69-471C-9B1C-18E905ADDE8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 – by visual estimation</a:t>
            </a:r>
          </a:p>
          <a:p>
            <a:r>
              <a:rPr lang="en-US" sz="1100" dirty="0"/>
              <a:t>There are several ways to make voltage and time measurements on the plotted waveform, but the most common method is by visual estimation. Engineers that are familiar with their scopes can make quick estimations to determine the amplitude and timing of their signals. In this example, since the period of the input signal repeats every 4 divisions and since the horizontal scaling is set to 1 µs/div, we can quickly determine that the period (T) of this signal is approximately 4 </a:t>
            </a:r>
            <a:r>
              <a:rPr lang="el-GR" sz="1100" dirty="0"/>
              <a:t>µ</a:t>
            </a:r>
            <a:r>
              <a:rPr lang="en-US" sz="1100" dirty="0"/>
              <a:t>s (4 divisions x 1 µs/div), and hence the frequency is 250 kHz (Freq = 1/T).</a:t>
            </a:r>
          </a:p>
          <a:p>
            <a:r>
              <a:rPr lang="en-US" sz="1100" dirty="0"/>
              <a:t>To determine the peak-to-peak amplitude of this signal we can see that this waveform expands vertically approximately 6 division at 1 V/div, so the peak-to-peak amplitude is approximately 6 </a:t>
            </a:r>
            <a:r>
              <a:rPr lang="en-US" sz="1100" dirty="0" err="1"/>
              <a:t>Vpp</a:t>
            </a:r>
            <a:r>
              <a:rPr lang="en-US" sz="1100" dirty="0"/>
              <a:t> (6 divisions x 1 V/div). </a:t>
            </a:r>
          </a:p>
          <a:p>
            <a:r>
              <a:rPr lang="en-US" sz="1100" dirty="0"/>
              <a:t>To measure the absolute peak voltage of the signal, we must first locate the ground indicator/icon on the left side of the graticule. This point defines the 0 V level. We can then see that the positive peak amplitude (</a:t>
            </a:r>
            <a:r>
              <a:rPr lang="en-US" sz="1100" dirty="0" err="1"/>
              <a:t>Vmax</a:t>
            </a:r>
            <a:r>
              <a:rPr lang="en-US" sz="1100" dirty="0"/>
              <a:t>) of this signal is approximately 4 divisions above the ground indicator, and hence the positive peak voltage of this signal is approximately +4 V above ground (+4 divisions x 1 V/div). </a:t>
            </a:r>
          </a:p>
          <a:p>
            <a:r>
              <a:rPr lang="en-US" sz="1100" dirty="0"/>
              <a:t>Now, determine the negative peak amplitude (</a:t>
            </a:r>
            <a:r>
              <a:rPr lang="en-US" sz="1100" dirty="0" err="1"/>
              <a:t>Vmin</a:t>
            </a:r>
            <a:r>
              <a:rPr lang="en-US" sz="1100" dirty="0"/>
              <a:t>) of this signal.</a:t>
            </a:r>
            <a:r>
              <a:rPr lang="en-US" dirty="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Measurements – using cursors</a:t>
            </a:r>
          </a:p>
          <a:p>
            <a:r>
              <a:rPr lang="en-US" sz="1100" dirty="0"/>
              <a:t>A more precise and more accurate method to make voltage and timing measurements is to use the scope’s X and Y cursors. When the cursors are turned on, we can see horizontal and vertical cursors/markers that automatically display the voltage and time of the location the cursors. The absolute voltage and time of each cursor is displayed at the bottom of the screen, as well as delta voltage and delta time between the cursors are displayed on the right side of the screen. To measure the peak-to-peak voltage of this waveform, simply adjust the Y1 and Y2 cursors to the top of bottom of the waveform. To measure the period and frequency of this waveform, adjust the X1 and X2 cursors to two consecutive locations on the waveform where the waveform crosses a specific voltage/threshold level.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203200" y="0"/>
            <a:ext cx="117856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1600" y="1666240"/>
            <a:ext cx="2596896"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3141345"/>
            <a:ext cx="3263900" cy="182880"/>
          </a:xfrm>
        </p:spPr>
        <p:txBody>
          <a:bodyPr/>
          <a:lstStyle>
            <a:lvl1pPr marL="0" indent="0">
              <a:spcBef>
                <a:spcPts val="0"/>
              </a:spcBef>
              <a:buNone/>
              <a:defRPr sz="1200" baseline="0">
                <a:solidFill>
                  <a:schemeClr val="tx2"/>
                </a:solidFill>
              </a:defRPr>
            </a:lvl1pPr>
          </a:lstStyle>
          <a:p>
            <a:pPr lvl="0"/>
            <a:r>
              <a:rPr lang="en-US" dirty="0"/>
              <a:t>Type Date Here</a:t>
            </a:r>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19525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4775201" y="1600199"/>
            <a:ext cx="6813551" cy="4572000"/>
          </a:xfrm>
        </p:spPr>
        <p:txBody>
          <a:bodyPr anchor="ctr"/>
          <a:lstStyle>
            <a:lvl1pPr marL="0" indent="0" algn="ctr">
              <a:buNone/>
              <a:defRPr/>
            </a:lvl1pPr>
          </a:lstStyle>
          <a:p>
            <a:r>
              <a:rPr lang="en-US" dirty="0"/>
              <a:t>Click to add image</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5" name="Text Placeholder 4"/>
          <p:cNvSpPr>
            <a:spLocks noGrp="1"/>
          </p:cNvSpPr>
          <p:nvPr>
            <p:ph type="body" sz="quarter" idx="3" hasCustomPrompt="1"/>
          </p:nvPr>
        </p:nvSpPr>
        <p:spPr>
          <a:xfrm>
            <a:off x="1002453"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1002453" y="1912300"/>
            <a:ext cx="358648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Customizable in Footer</a:t>
            </a:r>
          </a:p>
        </p:txBody>
      </p:sp>
      <p:sp>
        <p:nvSpPr>
          <p:cNvPr id="10" name="Slide Number Placeholder 5"/>
          <p:cNvSpPr>
            <a:spLocks noGrp="1"/>
          </p:cNvSpPr>
          <p:nvPr>
            <p:ph type="sldNum" sz="quarter" idx="1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645E0CE-BC52-478B-B5DF-839D72A9B21A}" type="datetime1">
              <a:rPr lang="en-US" smtClean="0"/>
              <a:t>5/26/2023</a:t>
            </a:fld>
            <a:endParaRPr lang="en-US"/>
          </a:p>
        </p:txBody>
      </p:sp>
    </p:spTree>
    <p:extLst>
      <p:ext uri="{BB962C8B-B14F-4D97-AF65-F5344CB8AC3E}">
        <p14:creationId xmlns:p14="http://schemas.microsoft.com/office/powerpoint/2010/main" val="1046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4995164"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1"/>
            <a:ext cx="4995164"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5" name="Text Placeholder 4"/>
          <p:cNvSpPr>
            <a:spLocks noGrp="1"/>
          </p:cNvSpPr>
          <p:nvPr>
            <p:ph type="body" sz="quarter" idx="3" hasCustomPrompt="1"/>
          </p:nvPr>
        </p:nvSpPr>
        <p:spPr>
          <a:xfrm>
            <a:off x="8798560" y="1539875"/>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6" name="Content Placeholder 5"/>
          <p:cNvSpPr>
            <a:spLocks noGrp="1"/>
          </p:cNvSpPr>
          <p:nvPr>
            <p:ph sz="quarter" idx="4"/>
          </p:nvPr>
        </p:nvSpPr>
        <p:spPr>
          <a:xfrm>
            <a:off x="8798560" y="1834578"/>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p>
            <a:r>
              <a:rPr lang="en-US"/>
              <a:t>Customizable in Footer</a:t>
            </a:r>
          </a:p>
        </p:txBody>
      </p:sp>
      <p:sp>
        <p:nvSpPr>
          <p:cNvPr id="14" name="Text Placeholder 4"/>
          <p:cNvSpPr>
            <a:spLocks noGrp="1"/>
          </p:cNvSpPr>
          <p:nvPr>
            <p:ph type="body" sz="quarter" idx="13" hasCustomPrompt="1"/>
          </p:nvPr>
        </p:nvSpPr>
        <p:spPr>
          <a:xfrm>
            <a:off x="8798560" y="302514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15" name="Content Placeholder 5"/>
          <p:cNvSpPr>
            <a:spLocks noGrp="1"/>
          </p:cNvSpPr>
          <p:nvPr>
            <p:ph sz="quarter" idx="14"/>
          </p:nvPr>
        </p:nvSpPr>
        <p:spPr>
          <a:xfrm>
            <a:off x="8798560" y="331984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6" name="Text Placeholder 4"/>
          <p:cNvSpPr>
            <a:spLocks noGrp="1"/>
          </p:cNvSpPr>
          <p:nvPr>
            <p:ph type="body" sz="quarter" idx="15" hasCustomPrompt="1"/>
          </p:nvPr>
        </p:nvSpPr>
        <p:spPr>
          <a:xfrm>
            <a:off x="8798560" y="445770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17" name="Content Placeholder 5"/>
          <p:cNvSpPr>
            <a:spLocks noGrp="1"/>
          </p:cNvSpPr>
          <p:nvPr>
            <p:ph sz="quarter" idx="16"/>
          </p:nvPr>
        </p:nvSpPr>
        <p:spPr>
          <a:xfrm>
            <a:off x="8798560" y="475240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9" name="Picture Placeholder 18"/>
          <p:cNvSpPr>
            <a:spLocks noGrp="1"/>
          </p:cNvSpPr>
          <p:nvPr>
            <p:ph type="pic" sz="quarter" idx="17" hasCustomPrompt="1"/>
          </p:nvPr>
        </p:nvSpPr>
        <p:spPr>
          <a:xfrm>
            <a:off x="6299200" y="1616076"/>
            <a:ext cx="2133600" cy="1203325"/>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6299200" y="3071496"/>
            <a:ext cx="2133600" cy="1203325"/>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6299200" y="4542156"/>
            <a:ext cx="2133600" cy="1203325"/>
          </a:xfrm>
        </p:spPr>
        <p:txBody>
          <a:bodyPr anchor="ctr"/>
          <a:lstStyle>
            <a:lvl1pPr marL="0" indent="0" algn="ctr">
              <a:buNone/>
              <a:defRPr sz="1300"/>
            </a:lvl1pPr>
          </a:lstStyle>
          <a:p>
            <a:r>
              <a:rPr lang="en-US" dirty="0"/>
              <a:t>Click to add image</a:t>
            </a:r>
          </a:p>
        </p:txBody>
      </p:sp>
      <p:sp>
        <p:nvSpPr>
          <p:cNvPr id="18" name="Slide Number Placeholder 5"/>
          <p:cNvSpPr>
            <a:spLocks noGrp="1"/>
          </p:cNvSpPr>
          <p:nvPr>
            <p:ph type="sldNum" sz="quarter" idx="20"/>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91AF5B64-9457-4561-BC1D-9A1D9725C47D}" type="datetime1">
              <a:rPr lang="en-US" smtClean="0"/>
              <a:t>5/26/2023</a:t>
            </a:fld>
            <a:endParaRPr lang="en-US"/>
          </a:p>
        </p:txBody>
      </p:sp>
    </p:spTree>
    <p:extLst>
      <p:ext uri="{BB962C8B-B14F-4D97-AF65-F5344CB8AC3E}">
        <p14:creationId xmlns:p14="http://schemas.microsoft.com/office/powerpoint/2010/main" val="384407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003299"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8343900"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2"/>
            <a:ext cx="8343900"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a:t>Click to edit Master text styles</a:t>
            </a:r>
          </a:p>
        </p:txBody>
      </p:sp>
      <p:sp>
        <p:nvSpPr>
          <p:cNvPr id="8" name="Footer Placeholder 7"/>
          <p:cNvSpPr>
            <a:spLocks noGrp="1"/>
          </p:cNvSpPr>
          <p:nvPr>
            <p:ph type="ftr" sz="quarter" idx="11"/>
          </p:nvPr>
        </p:nvSpPr>
        <p:spPr/>
        <p:txBody>
          <a:bodyPr/>
          <a:lstStyle/>
          <a:p>
            <a:r>
              <a:rPr lang="en-US"/>
              <a:t>Customizable in Footer</a:t>
            </a:r>
          </a:p>
        </p:txBody>
      </p:sp>
      <p:sp>
        <p:nvSpPr>
          <p:cNvPr id="19" name="Picture Placeholder 18"/>
          <p:cNvSpPr>
            <a:spLocks noGrp="1"/>
          </p:cNvSpPr>
          <p:nvPr>
            <p:ph type="pic" sz="quarter" idx="17" hasCustomPrompt="1"/>
          </p:nvPr>
        </p:nvSpPr>
        <p:spPr>
          <a:xfrm>
            <a:off x="1003299" y="2819400"/>
            <a:ext cx="3048000" cy="1417320"/>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4559553" y="2819400"/>
            <a:ext cx="3048000" cy="1417320"/>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8115808" y="2819400"/>
            <a:ext cx="3048000" cy="1417320"/>
          </a:xfrm>
        </p:spPr>
        <p:txBody>
          <a:bodyPr anchor="ctr"/>
          <a:lstStyle>
            <a:lvl1pPr marL="0" indent="0" algn="ctr">
              <a:buNone/>
              <a:defRPr sz="1300"/>
            </a:lvl1pPr>
          </a:lstStyle>
          <a:p>
            <a:r>
              <a:rPr lang="en-US" dirty="0"/>
              <a:t>Click to add image</a:t>
            </a:r>
          </a:p>
        </p:txBody>
      </p:sp>
      <p:sp>
        <p:nvSpPr>
          <p:cNvPr id="26" name="Text Placeholder 4"/>
          <p:cNvSpPr>
            <a:spLocks noGrp="1"/>
          </p:cNvSpPr>
          <p:nvPr>
            <p:ph type="body" sz="quarter" idx="25" hasCustomPrompt="1"/>
          </p:nvPr>
        </p:nvSpPr>
        <p:spPr>
          <a:xfrm>
            <a:off x="4559553"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27" name="Text Placeholder 4"/>
          <p:cNvSpPr>
            <a:spLocks noGrp="1"/>
          </p:cNvSpPr>
          <p:nvPr>
            <p:ph type="body" sz="quarter" idx="26" hasCustomPrompt="1"/>
          </p:nvPr>
        </p:nvSpPr>
        <p:spPr>
          <a:xfrm>
            <a:off x="8115808"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31" name="Text Placeholder 30"/>
          <p:cNvSpPr>
            <a:spLocks noGrp="1"/>
          </p:cNvSpPr>
          <p:nvPr>
            <p:ph type="body" sz="quarter" idx="30"/>
          </p:nvPr>
        </p:nvSpPr>
        <p:spPr>
          <a:xfrm>
            <a:off x="1003301"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2" name="Text Placeholder 30"/>
          <p:cNvSpPr>
            <a:spLocks noGrp="1"/>
          </p:cNvSpPr>
          <p:nvPr>
            <p:ph type="body" sz="quarter" idx="31"/>
          </p:nvPr>
        </p:nvSpPr>
        <p:spPr>
          <a:xfrm>
            <a:off x="4559554"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3" name="Text Placeholder 30"/>
          <p:cNvSpPr>
            <a:spLocks noGrp="1"/>
          </p:cNvSpPr>
          <p:nvPr>
            <p:ph type="body" sz="quarter" idx="32"/>
          </p:nvPr>
        </p:nvSpPr>
        <p:spPr>
          <a:xfrm>
            <a:off x="8115809"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1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3B93E675-4563-4340-8E7D-63330E65EC5A}" type="datetime1">
              <a:rPr lang="en-US" smtClean="0"/>
              <a:t>5/26/2023</a:t>
            </a:fld>
            <a:endParaRPr lang="en-US"/>
          </a:p>
        </p:txBody>
      </p:sp>
    </p:spTree>
    <p:extLst>
      <p:ext uri="{BB962C8B-B14F-4D97-AF65-F5344CB8AC3E}">
        <p14:creationId xmlns:p14="http://schemas.microsoft.com/office/powerpoint/2010/main" val="150664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203200" y="401320"/>
            <a:ext cx="117856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hasCustomPrompt="1"/>
          </p:nvPr>
        </p:nvSpPr>
        <p:spPr>
          <a:xfrm>
            <a:off x="1002453" y="1353820"/>
            <a:ext cx="7613227" cy="737870"/>
          </a:xfrm>
        </p:spPr>
        <p:txBody>
          <a:bodyPr/>
          <a:lstStyle>
            <a:lvl1pPr>
              <a:defRPr sz="3200">
                <a:solidFill>
                  <a:schemeClr val="tx2"/>
                </a:solidFill>
              </a:defRPr>
            </a:lvl1pPr>
          </a:lstStyle>
          <a:p>
            <a:r>
              <a:rPr lang="en-US" dirty="0"/>
              <a:t>Agenda or Section Slide ONLY</a:t>
            </a:r>
          </a:p>
        </p:txBody>
      </p:sp>
      <p:sp>
        <p:nvSpPr>
          <p:cNvPr id="3" name="Content Placeholder 2"/>
          <p:cNvSpPr>
            <a:spLocks noGrp="1"/>
          </p:cNvSpPr>
          <p:nvPr>
            <p:ph idx="1"/>
          </p:nvPr>
        </p:nvSpPr>
        <p:spPr>
          <a:xfrm>
            <a:off x="1003300" y="2598420"/>
            <a:ext cx="8005833" cy="3041729"/>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9181253" y="1580516"/>
            <a:ext cx="1385147" cy="464185"/>
          </a:xfrm>
        </p:spPr>
        <p:txBody>
          <a:bodyPr/>
          <a:lstStyle>
            <a:lvl1pPr>
              <a:defRPr>
                <a:solidFill>
                  <a:srgbClr val="E90029"/>
                </a:solidFill>
              </a:defRPr>
            </a:lvl1pPr>
          </a:lstStyle>
          <a:p>
            <a:r>
              <a:rPr lang="en-US"/>
              <a:t>Customizable in Footer</a:t>
            </a:r>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400800"/>
            <a:ext cx="1996440" cy="346050"/>
          </a:xfrm>
          <a:prstGeom prst="rect">
            <a:avLst/>
          </a:prstGeom>
        </p:spPr>
      </p:pic>
      <p:sp>
        <p:nvSpPr>
          <p:cNvPr id="136" name="TextBox 135"/>
          <p:cNvSpPr txBox="1"/>
          <p:nvPr userDrawn="1"/>
        </p:nvSpPr>
        <p:spPr>
          <a:xfrm>
            <a:off x="10779760" y="19042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11277600" y="18446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10737933" y="1502743"/>
            <a:ext cx="1454068" cy="365125"/>
          </a:xfrm>
          <a:prstGeom prst="rect">
            <a:avLst/>
          </a:prstGeom>
        </p:spPr>
        <p:txBody>
          <a:bodyPr vert="horz" lIns="0" tIns="0" rIns="0" bIns="0" rtlCol="0" anchor="b"/>
          <a:lstStyle>
            <a:lvl1pPr algn="l">
              <a:defRPr sz="900">
                <a:solidFill>
                  <a:schemeClr val="accent5"/>
                </a:solidFill>
              </a:defRPr>
            </a:lvl1pPr>
          </a:lstStyle>
          <a:p>
            <a:fld id="{48B3ED46-9BF9-484F-B102-0BEA160FBF4F}" type="datetime1">
              <a:rPr lang="en-US" smtClean="0"/>
              <a:t>5/26/2023</a:t>
            </a:fld>
            <a:endParaRPr lang="en-US"/>
          </a:p>
        </p:txBody>
      </p:sp>
    </p:spTree>
    <p:extLst>
      <p:ext uri="{BB962C8B-B14F-4D97-AF65-F5344CB8AC3E}">
        <p14:creationId xmlns:p14="http://schemas.microsoft.com/office/powerpoint/2010/main" val="204629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Customizable in Footer</a:t>
            </a:r>
          </a:p>
        </p:txBody>
      </p:sp>
      <p:sp>
        <p:nvSpPr>
          <p:cNvPr id="5"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F6DB618B-DB47-4CE3-88CE-848420D0BEAB}" type="datetime1">
              <a:rPr lang="en-US" smtClean="0"/>
              <a:t>5/26/2023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831216"/>
            <a:ext cx="7433565" cy="1470025"/>
          </a:xfrm>
        </p:spPr>
        <p:txBody>
          <a:bodyPr anchor="t"/>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0197" y="5029200"/>
            <a:ext cx="2598553"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2337181"/>
            <a:ext cx="3263900" cy="182880"/>
          </a:xfrm>
        </p:spPr>
        <p:txBody>
          <a:bodyPr/>
          <a:lstStyle>
            <a:lvl1pPr marL="0" indent="0">
              <a:spcBef>
                <a:spcPts val="0"/>
              </a:spcBef>
              <a:buNone/>
              <a:defRPr sz="1200" baseline="0">
                <a:solidFill>
                  <a:schemeClr val="tx2"/>
                </a:solidFill>
              </a:defRPr>
            </a:lvl1pPr>
          </a:lstStyle>
          <a:p>
            <a:pPr lvl="0"/>
            <a:r>
              <a:rPr lang="en-US" dirty="0"/>
              <a:t>Date Here Move Up as Needed</a:t>
            </a:r>
          </a:p>
        </p:txBody>
      </p:sp>
      <p:grpSp>
        <p:nvGrpSpPr>
          <p:cNvPr id="71" name="Group 70"/>
          <p:cNvGrpSpPr/>
          <p:nvPr userDrawn="1"/>
        </p:nvGrpSpPr>
        <p:grpSpPr>
          <a:xfrm flipV="1">
            <a:off x="203200" y="903990"/>
            <a:ext cx="117856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20443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5" name="Footer Placeholder 4"/>
          <p:cNvSpPr>
            <a:spLocks noGrp="1"/>
          </p:cNvSpPr>
          <p:nvPr>
            <p:ph type="ftr" sz="quarter" idx="11"/>
          </p:nvPr>
        </p:nvSpPr>
        <p:spPr/>
        <p:txBody>
          <a:bodyPr/>
          <a:lstStyle>
            <a:lvl1pPr>
              <a:defRPr>
                <a:solidFill>
                  <a:srgbClr val="E90029"/>
                </a:solidFill>
              </a:defRPr>
            </a:lvl1pPr>
          </a:lstStyle>
          <a:p>
            <a:r>
              <a:rPr lang="en-US"/>
              <a:t>Customizable in Footer</a:t>
            </a:r>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24863E7-651A-4C18-A83A-02087096A641}" type="datetime1">
              <a:rPr lang="en-US" smtClean="0"/>
              <a:t>5/26/2023</a:t>
            </a:fld>
            <a:endParaRPr lang="en-US"/>
          </a:p>
        </p:txBody>
      </p:sp>
    </p:spTree>
    <p:extLst>
      <p:ext uri="{BB962C8B-B14F-4D97-AF65-F5344CB8AC3E}">
        <p14:creationId xmlns:p14="http://schemas.microsoft.com/office/powerpoint/2010/main" val="200427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9" y="1623061"/>
            <a:ext cx="7055612" cy="434340"/>
          </a:xfrm>
        </p:spPr>
        <p:txBody>
          <a:bodyPr anchor="t"/>
          <a:lstStyle>
            <a:lvl1pPr>
              <a:lnSpc>
                <a:spcPct val="94000"/>
              </a:lnSpc>
              <a:defRPr sz="3200" baseline="0">
                <a:solidFill>
                  <a:schemeClr val="tx2"/>
                </a:solidFill>
              </a:defRPr>
            </a:lvl1pPr>
          </a:lstStyle>
          <a:p>
            <a:r>
              <a:rPr lang="en-US" dirty="0"/>
              <a:t>Divider Slide Title</a:t>
            </a:r>
          </a:p>
        </p:txBody>
      </p:sp>
      <p:sp>
        <p:nvSpPr>
          <p:cNvPr id="3" name="Subtitle 2"/>
          <p:cNvSpPr>
            <a:spLocks noGrp="1"/>
          </p:cNvSpPr>
          <p:nvPr>
            <p:ph type="subTitle" idx="1" hasCustomPrompt="1"/>
          </p:nvPr>
        </p:nvSpPr>
        <p:spPr>
          <a:xfrm>
            <a:off x="970033" y="2439783"/>
            <a:ext cx="7056368"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copy or delete placeholder if not needed.</a:t>
            </a:r>
          </a:p>
        </p:txBody>
      </p:sp>
      <p:grpSp>
        <p:nvGrpSpPr>
          <p:cNvPr id="6" name="Group 5"/>
          <p:cNvGrpSpPr/>
          <p:nvPr userDrawn="1"/>
        </p:nvGrpSpPr>
        <p:grpSpPr>
          <a:xfrm>
            <a:off x="203200" y="0"/>
            <a:ext cx="117856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403159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1003299" y="1371599"/>
            <a:ext cx="9563101" cy="4727448"/>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Customizable in Footer</a:t>
            </a:r>
          </a:p>
        </p:txBody>
      </p:sp>
      <p:sp>
        <p:nvSpPr>
          <p:cNvPr id="24" name="Text Placeholder 17"/>
          <p:cNvSpPr>
            <a:spLocks noGrp="1"/>
          </p:cNvSpPr>
          <p:nvPr>
            <p:ph type="body" sz="quarter" idx="13" hasCustomPrompt="1"/>
          </p:nvPr>
        </p:nvSpPr>
        <p:spPr>
          <a:xfrm>
            <a:off x="1016000" y="685800"/>
            <a:ext cx="9652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Add Secondary Title in Keysight Gray (28 Pt)</a:t>
            </a:r>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A4F5C2DB-4241-42B9-9803-89B1B4061B4C}" type="datetime1">
              <a:rPr lang="en-US" smtClean="0"/>
              <a:t>5/26/2023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Customizable in Footer</a:t>
            </a:r>
          </a:p>
        </p:txBody>
      </p:sp>
      <p:sp>
        <p:nvSpPr>
          <p:cNvPr id="7"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5986C54-EE36-4784-818A-54F8F3F54707}" type="datetime1">
              <a:rPr lang="en-US" smtClean="0"/>
              <a:t>5/26/2023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3299" y="1562101"/>
            <a:ext cx="5092700"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2400" y="1562101"/>
            <a:ext cx="5096256"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Customizable in Footer</a:t>
            </a:r>
          </a:p>
        </p:txBody>
      </p:sp>
      <p:sp>
        <p:nvSpPr>
          <p:cNvPr id="18"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8"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6A11525E-B272-419F-9F67-D6513D4A5D8A}" type="datetime1">
              <a:rPr lang="en-US" smtClean="0"/>
              <a:t>5/26/2023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003300" y="1211580"/>
            <a:ext cx="509625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502400" y="1211580"/>
            <a:ext cx="5096256"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65024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r>
              <a:rPr lang="en-US"/>
              <a:t>Customizable in Footer</a:t>
            </a:r>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991141B-42EC-4BDC-8392-06F3A5256CC5}" type="datetime1">
              <a:rPr lang="en-US" smtClean="0"/>
              <a:t>5/26/2023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0" y="1211580"/>
            <a:ext cx="6596381"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6596381"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995920"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7995920" y="1912300"/>
            <a:ext cx="358648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Customizable in Footer</a:t>
            </a:r>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EC5148D-1242-47CC-8427-382D242D8341}" type="datetime1">
              <a:rPr lang="en-US" smtClean="0"/>
              <a:t>5/26/2023</a:t>
            </a:fld>
            <a:endParaRPr lang="en-US"/>
          </a:p>
        </p:txBody>
      </p:sp>
    </p:spTree>
    <p:extLst>
      <p:ext uri="{BB962C8B-B14F-4D97-AF65-F5344CB8AC3E}">
        <p14:creationId xmlns:p14="http://schemas.microsoft.com/office/powerpoint/2010/main" val="17350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453" y="228600"/>
            <a:ext cx="9589347" cy="5143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03299" y="1371600"/>
            <a:ext cx="9563101" cy="47274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81253" y="6241416"/>
            <a:ext cx="1385147" cy="464185"/>
          </a:xfrm>
          <a:prstGeom prst="rect">
            <a:avLst/>
          </a:prstGeom>
        </p:spPr>
        <p:txBody>
          <a:bodyPr vert="horz" lIns="0" tIns="0" rIns="0" bIns="0" rtlCol="0" anchor="b"/>
          <a:lstStyle>
            <a:lvl1pPr algn="l">
              <a:lnSpc>
                <a:spcPct val="110000"/>
              </a:lnSpc>
              <a:defRPr sz="900">
                <a:solidFill>
                  <a:srgbClr val="E90029"/>
                </a:solidFill>
              </a:defRPr>
            </a:lvl1pPr>
          </a:lstStyle>
          <a:p>
            <a:r>
              <a:rPr lang="en-US"/>
              <a:t>Customizable in Footer</a:t>
            </a:r>
            <a:endParaRPr lang="en-US" dirty="0"/>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
        <p:nvSpPr>
          <p:cNvPr id="15" name="Line 7"/>
          <p:cNvSpPr>
            <a:spLocks noChangeShapeType="1"/>
          </p:cNvSpPr>
          <p:nvPr/>
        </p:nvSpPr>
        <p:spPr bwMode="auto">
          <a:xfrm>
            <a:off x="8990207"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Line 7"/>
          <p:cNvSpPr>
            <a:spLocks noChangeShapeType="1"/>
          </p:cNvSpPr>
          <p:nvPr/>
        </p:nvSpPr>
        <p:spPr bwMode="auto">
          <a:xfrm>
            <a:off x="10588773"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TextBox 80"/>
          <p:cNvSpPr txBox="1"/>
          <p:nvPr/>
        </p:nvSpPr>
        <p:spPr>
          <a:xfrm>
            <a:off x="10737932"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9C1E498-FB74-407B-BF06-342C22BA41B0}" type="datetime1">
              <a:rPr lang="en-US" smtClean="0"/>
              <a:t>5/26/2023</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59" r:id="rId3"/>
    <p:sldLayoutId id="2147483662" r:id="rId4"/>
    <p:sldLayoutId id="2147483650" r:id="rId5"/>
    <p:sldLayoutId id="2147483654" r:id="rId6"/>
    <p:sldLayoutId id="2147483652" r:id="rId7"/>
    <p:sldLayoutId id="2147483653" r:id="rId8"/>
    <p:sldLayoutId id="2147483663" r:id="rId9"/>
    <p:sldLayoutId id="2147483671" r:id="rId10"/>
    <p:sldLayoutId id="2147483665" r:id="rId11"/>
    <p:sldLayoutId id="2147483672" r:id="rId12"/>
    <p:sldLayoutId id="2147483656" r:id="rId13"/>
    <p:sldLayoutId id="2147483655"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301" y="1524000"/>
            <a:ext cx="5575174" cy="616585"/>
          </a:xfrm>
        </p:spPr>
        <p:txBody>
          <a:bodyPr/>
          <a:lstStyle/>
          <a:p>
            <a:r>
              <a:rPr lang="en-US" sz="4000" dirty="0"/>
              <a:t>Oscilloscopes Fundamentals</a:t>
            </a:r>
            <a:br>
              <a:rPr lang="en-US" dirty="0"/>
            </a:br>
            <a:endParaRPr lang="en-US" dirty="0"/>
          </a:p>
        </p:txBody>
      </p:sp>
      <p:sp>
        <p:nvSpPr>
          <p:cNvPr id="20" name="Text Placeholder 19"/>
          <p:cNvSpPr>
            <a:spLocks noGrp="1"/>
          </p:cNvSpPr>
          <p:nvPr>
            <p:ph type="body" sz="quarter" idx="13"/>
          </p:nvPr>
        </p:nvSpPr>
        <p:spPr>
          <a:xfrm>
            <a:off x="1003300" y="2337180"/>
            <a:ext cx="4330699" cy="406019"/>
          </a:xfrm>
        </p:spPr>
        <p:txBody>
          <a:bodyPr/>
          <a:lstStyle/>
          <a:p>
            <a:r>
              <a:rPr lang="en-US" sz="2400" dirty="0"/>
              <a:t>For Engineering Students </a:t>
            </a:r>
          </a:p>
        </p:txBody>
      </p:sp>
    </p:spTree>
    <p:extLst>
      <p:ext uri="{BB962C8B-B14F-4D97-AF65-F5344CB8AC3E}">
        <p14:creationId xmlns:p14="http://schemas.microsoft.com/office/powerpoint/2010/main" val="250512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962EB5-490C-4A1F-999F-8EF45B9630AE}"/>
              </a:ext>
            </a:extLst>
          </p:cNvPr>
          <p:cNvGrpSpPr/>
          <p:nvPr/>
        </p:nvGrpSpPr>
        <p:grpSpPr>
          <a:xfrm>
            <a:off x="2209800" y="1207738"/>
            <a:ext cx="5791200" cy="3484855"/>
            <a:chOff x="2209800" y="1207738"/>
            <a:chExt cx="5791200" cy="3484855"/>
          </a:xfrm>
        </p:grpSpPr>
        <p:pic>
          <p:nvPicPr>
            <p:cNvPr id="25" name="Picture 24" descr="Cursors1.png"/>
            <p:cNvPicPr>
              <a:picLocks noChangeAspect="1"/>
            </p:cNvPicPr>
            <p:nvPr/>
          </p:nvPicPr>
          <p:blipFill>
            <a:blip r:embed="rId3" cstate="screen"/>
            <a:srcRect/>
            <a:stretch>
              <a:fillRect/>
            </a:stretch>
          </p:blipFill>
          <p:spPr>
            <a:xfrm>
              <a:off x="2209800" y="1207738"/>
              <a:ext cx="5791200" cy="3484855"/>
            </a:xfrm>
            <a:prstGeom prst="rect">
              <a:avLst/>
            </a:prstGeom>
          </p:spPr>
        </p:pic>
        <p:sp>
          <p:nvSpPr>
            <p:cNvPr id="20" name="Rectangle 19">
              <a:extLst>
                <a:ext uri="{FF2B5EF4-FFF2-40B4-BE49-F238E27FC236}">
                  <a16:creationId xmlns:a16="http://schemas.microsoft.com/office/drawing/2014/main" id="{11F116D7-D05D-424A-92A8-1BD1658FB80D}"/>
                </a:ext>
              </a:extLst>
            </p:cNvPr>
            <p:cNvSpPr/>
            <p:nvPr/>
          </p:nvSpPr>
          <p:spPr>
            <a:xfrm>
              <a:off x="7073028" y="1381563"/>
              <a:ext cx="851772" cy="257917"/>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en-US" dirty="0"/>
              <a:t>Making Measurements</a:t>
            </a:r>
          </a:p>
        </p:txBody>
      </p:sp>
      <p:sp>
        <p:nvSpPr>
          <p:cNvPr id="2" name="Content Placeholder 1"/>
          <p:cNvSpPr>
            <a:spLocks noGrp="1"/>
          </p:cNvSpPr>
          <p:nvPr>
            <p:ph idx="1"/>
          </p:nvPr>
        </p:nvSpPr>
        <p:spPr>
          <a:xfrm>
            <a:off x="2512814" y="5029201"/>
            <a:ext cx="7172326" cy="1578565"/>
          </a:xfrm>
        </p:spPr>
        <p:txBody>
          <a:bodyPr/>
          <a:lstStyle/>
          <a:p>
            <a:pPr marL="285750" indent="-285750">
              <a:spcBef>
                <a:spcPts val="600"/>
              </a:spcBef>
              <a:buFont typeface="Arial Narrow" panose="020B0606020202030204" pitchFamily="34" charset="0"/>
              <a:buChar char="―"/>
            </a:pPr>
            <a:r>
              <a:rPr lang="en-US" dirty="0"/>
              <a:t>Manually position X &amp; Y cursors to desired measurement points.</a:t>
            </a:r>
          </a:p>
          <a:p>
            <a:pPr marL="285750" indent="-285750">
              <a:spcBef>
                <a:spcPts val="600"/>
              </a:spcBef>
              <a:buFont typeface="Arial Narrow" panose="020B0606020202030204" pitchFamily="34" charset="0"/>
              <a:buChar char="―"/>
            </a:pPr>
            <a:r>
              <a:rPr lang="en-US" dirty="0"/>
              <a:t>Scope automatically multiplies by the vertical and horizontal scaling factors to provide absolute and delta measurements. </a:t>
            </a:r>
          </a:p>
          <a:p>
            <a:endParaRPr lang="en-US" dirty="0"/>
          </a:p>
        </p:txBody>
      </p:sp>
      <p:sp>
        <p:nvSpPr>
          <p:cNvPr id="162819" name="Rectangle 3"/>
          <p:cNvSpPr>
            <a:spLocks noGrp="1" noChangeArrowheads="1"/>
          </p:cNvSpPr>
          <p:nvPr>
            <p:ph type="body" sz="quarter" idx="13"/>
          </p:nvPr>
        </p:nvSpPr>
        <p:spPr/>
        <p:txBody>
          <a:bodyPr/>
          <a:lstStyle/>
          <a:p>
            <a:pPr>
              <a:spcBef>
                <a:spcPts val="600"/>
              </a:spcBef>
            </a:pPr>
            <a:r>
              <a:rPr lang="en-US" sz="2000" dirty="0">
                <a:latin typeface="+mj-lt"/>
              </a:rPr>
              <a:t>Using cursors</a:t>
            </a:r>
          </a:p>
        </p:txBody>
      </p:sp>
      <p:pic>
        <p:nvPicPr>
          <p:cNvPr id="26" name="Picture 25" descr="Fig10.PNG"/>
          <p:cNvPicPr>
            <a:picLocks noChangeAspect="1"/>
          </p:cNvPicPr>
          <p:nvPr/>
        </p:nvPicPr>
        <p:blipFill>
          <a:blip r:embed="rId4" cstate="screen"/>
          <a:stretch>
            <a:fillRect/>
          </a:stretch>
        </p:blipFill>
        <p:spPr>
          <a:xfrm>
            <a:off x="8382000" y="1207737"/>
            <a:ext cx="1809750" cy="1428750"/>
          </a:xfrm>
          <a:prstGeom prst="rect">
            <a:avLst/>
          </a:prstGeom>
        </p:spPr>
      </p:pic>
      <p:sp>
        <p:nvSpPr>
          <p:cNvPr id="27" name="TextBox 26"/>
          <p:cNvSpPr txBox="1"/>
          <p:nvPr/>
        </p:nvSpPr>
        <p:spPr>
          <a:xfrm rot="16200000">
            <a:off x="3592176" y="2590113"/>
            <a:ext cx="1042273" cy="307777"/>
          </a:xfrm>
          <a:prstGeom prst="rect">
            <a:avLst/>
          </a:prstGeom>
          <a:noFill/>
        </p:spPr>
        <p:txBody>
          <a:bodyPr wrap="none" rtlCol="0">
            <a:spAutoFit/>
          </a:bodyPr>
          <a:lstStyle/>
          <a:p>
            <a:r>
              <a:rPr lang="en-US" sz="1400" b="1" dirty="0">
                <a:solidFill>
                  <a:srgbClr val="FFFF00"/>
                </a:solidFill>
              </a:rPr>
              <a:t>X1 Cursor</a:t>
            </a:r>
          </a:p>
        </p:txBody>
      </p:sp>
      <p:sp>
        <p:nvSpPr>
          <p:cNvPr id="28" name="TextBox 27"/>
          <p:cNvSpPr txBox="1"/>
          <p:nvPr/>
        </p:nvSpPr>
        <p:spPr>
          <a:xfrm rot="16200000">
            <a:off x="5423953" y="2946586"/>
            <a:ext cx="1042273" cy="307777"/>
          </a:xfrm>
          <a:prstGeom prst="rect">
            <a:avLst/>
          </a:prstGeom>
          <a:noFill/>
        </p:spPr>
        <p:txBody>
          <a:bodyPr wrap="none" rtlCol="0">
            <a:spAutoFit/>
          </a:bodyPr>
          <a:lstStyle/>
          <a:p>
            <a:r>
              <a:rPr lang="en-US" sz="1400" b="1" dirty="0">
                <a:solidFill>
                  <a:srgbClr val="FFFF00"/>
                </a:solidFill>
              </a:rPr>
              <a:t>X2 Cursor</a:t>
            </a:r>
          </a:p>
        </p:txBody>
      </p:sp>
      <p:sp>
        <p:nvSpPr>
          <p:cNvPr id="29" name="TextBox 28"/>
          <p:cNvSpPr txBox="1"/>
          <p:nvPr/>
        </p:nvSpPr>
        <p:spPr>
          <a:xfrm>
            <a:off x="4648201" y="3569938"/>
            <a:ext cx="1042273" cy="307777"/>
          </a:xfrm>
          <a:prstGeom prst="rect">
            <a:avLst/>
          </a:prstGeom>
          <a:noFill/>
        </p:spPr>
        <p:txBody>
          <a:bodyPr wrap="none" rtlCol="0">
            <a:spAutoFit/>
          </a:bodyPr>
          <a:lstStyle/>
          <a:p>
            <a:r>
              <a:rPr lang="en-US" sz="1400" b="1" dirty="0">
                <a:solidFill>
                  <a:srgbClr val="FFFF00"/>
                </a:solidFill>
              </a:rPr>
              <a:t>Y1 Cursor</a:t>
            </a:r>
          </a:p>
        </p:txBody>
      </p:sp>
      <p:sp>
        <p:nvSpPr>
          <p:cNvPr id="31" name="TextBox 30"/>
          <p:cNvSpPr txBox="1"/>
          <p:nvPr/>
        </p:nvSpPr>
        <p:spPr>
          <a:xfrm>
            <a:off x="3810001" y="1436338"/>
            <a:ext cx="1042273" cy="307777"/>
          </a:xfrm>
          <a:prstGeom prst="rect">
            <a:avLst/>
          </a:prstGeom>
          <a:noFill/>
        </p:spPr>
        <p:txBody>
          <a:bodyPr wrap="none" rtlCol="0">
            <a:spAutoFit/>
          </a:bodyPr>
          <a:lstStyle/>
          <a:p>
            <a:r>
              <a:rPr lang="en-US" sz="1400" b="1" dirty="0">
                <a:solidFill>
                  <a:srgbClr val="FFFF00"/>
                </a:solidFill>
              </a:rPr>
              <a:t>Y2 Cursor</a:t>
            </a:r>
          </a:p>
        </p:txBody>
      </p:sp>
      <p:sp>
        <p:nvSpPr>
          <p:cNvPr id="34" name="Oval 33"/>
          <p:cNvSpPr/>
          <p:nvPr/>
        </p:nvSpPr>
        <p:spPr bwMode="auto">
          <a:xfrm>
            <a:off x="6785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6" name="Oval 35"/>
          <p:cNvSpPr/>
          <p:nvPr/>
        </p:nvSpPr>
        <p:spPr bwMode="auto">
          <a:xfrm>
            <a:off x="4811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7" name="TextBox 36"/>
          <p:cNvSpPr txBox="1"/>
          <p:nvPr/>
        </p:nvSpPr>
        <p:spPr>
          <a:xfrm>
            <a:off x="8273142" y="3354755"/>
            <a:ext cx="1905000" cy="338554"/>
          </a:xfrm>
          <a:prstGeom prst="rect">
            <a:avLst/>
          </a:prstGeom>
          <a:noFill/>
        </p:spPr>
        <p:txBody>
          <a:bodyPr wrap="square" rtlCol="0">
            <a:spAutoFit/>
          </a:bodyPr>
          <a:lstStyle/>
          <a:p>
            <a:pPr algn="ctr"/>
            <a:r>
              <a:rPr lang="el-GR" sz="1600" b="1" dirty="0"/>
              <a:t>Δ</a:t>
            </a:r>
            <a:r>
              <a:rPr lang="en-US" sz="1600" b="1" dirty="0"/>
              <a:t> Readout</a:t>
            </a:r>
          </a:p>
        </p:txBody>
      </p:sp>
      <p:sp>
        <p:nvSpPr>
          <p:cNvPr id="38" name="TextBox 37"/>
          <p:cNvSpPr txBox="1"/>
          <p:nvPr/>
        </p:nvSpPr>
        <p:spPr>
          <a:xfrm>
            <a:off x="8316684" y="4215826"/>
            <a:ext cx="1905000" cy="584775"/>
          </a:xfrm>
          <a:prstGeom prst="rect">
            <a:avLst/>
          </a:prstGeom>
          <a:noFill/>
        </p:spPr>
        <p:txBody>
          <a:bodyPr wrap="square" rtlCol="0">
            <a:spAutoFit/>
          </a:bodyPr>
          <a:lstStyle/>
          <a:p>
            <a:pPr algn="ctr"/>
            <a:r>
              <a:rPr lang="en-US" sz="1600" b="1" dirty="0"/>
              <a:t>Absolute V &amp; T Readout</a:t>
            </a:r>
          </a:p>
        </p:txBody>
      </p:sp>
      <p:cxnSp>
        <p:nvCxnSpPr>
          <p:cNvPr id="40" name="Straight Arrow Connector 39"/>
          <p:cNvCxnSpPr/>
          <p:nvPr/>
        </p:nvCxnSpPr>
        <p:spPr bwMode="auto">
          <a:xfrm rot="10800000" flipV="1">
            <a:off x="8153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8015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8305800" y="2514600"/>
            <a:ext cx="1905000" cy="338554"/>
          </a:xfrm>
          <a:prstGeom prst="rect">
            <a:avLst/>
          </a:prstGeom>
          <a:noFill/>
        </p:spPr>
        <p:txBody>
          <a:bodyPr wrap="square" rtlCol="0">
            <a:spAutoFit/>
          </a:bodyPr>
          <a:lstStyle/>
          <a:p>
            <a:pPr algn="ctr"/>
            <a:r>
              <a:rPr lang="en-US" sz="1600" b="1" dirty="0"/>
              <a:t>Cursor Controls</a:t>
            </a:r>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
        <p:nvSpPr>
          <p:cNvPr id="19" name="Rectangle 18">
            <a:extLst>
              <a:ext uri="{FF2B5EF4-FFF2-40B4-BE49-F238E27FC236}">
                <a16:creationId xmlns:a16="http://schemas.microsoft.com/office/drawing/2014/main" id="{1DA609F6-4710-4588-8067-749BD072120A}"/>
              </a:ext>
            </a:extLst>
          </p:cNvPr>
          <p:cNvSpPr/>
          <p:nvPr/>
        </p:nvSpPr>
        <p:spPr>
          <a:xfrm>
            <a:off x="5357815"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Tree>
    <p:extLst>
      <p:ext uri="{BB962C8B-B14F-4D97-AF65-F5344CB8AC3E}">
        <p14:creationId xmlns:p14="http://schemas.microsoft.com/office/powerpoint/2010/main" val="258946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Making Measurements </a:t>
            </a:r>
          </a:p>
        </p:txBody>
      </p:sp>
      <p:sp>
        <p:nvSpPr>
          <p:cNvPr id="3" name="Content Placeholder 2"/>
          <p:cNvSpPr>
            <a:spLocks noGrp="1"/>
          </p:cNvSpPr>
          <p:nvPr>
            <p:ph idx="1"/>
          </p:nvPr>
        </p:nvSpPr>
        <p:spPr>
          <a:xfrm>
            <a:off x="2514601" y="5257801"/>
            <a:ext cx="6400799" cy="619765"/>
          </a:xfrm>
        </p:spPr>
        <p:txBody>
          <a:bodyPr/>
          <a:lstStyle/>
          <a:p>
            <a:r>
              <a:rPr lang="en-US" dirty="0"/>
              <a:t>Select up to 4 automatic parametric measurements with a continuously updated readout.</a:t>
            </a:r>
          </a:p>
          <a:p>
            <a:endParaRPr lang="en-US" dirty="0"/>
          </a:p>
        </p:txBody>
      </p:sp>
      <p:sp>
        <p:nvSpPr>
          <p:cNvPr id="162819" name="Rectangle 3"/>
          <p:cNvSpPr>
            <a:spLocks noGrp="1" noChangeArrowheads="1"/>
          </p:cNvSpPr>
          <p:nvPr>
            <p:ph type="body" sz="quarter" idx="13"/>
          </p:nvPr>
        </p:nvSpPr>
        <p:spPr>
          <a:xfrm>
            <a:off x="2286000" y="685800"/>
            <a:ext cx="7239000" cy="457200"/>
          </a:xfrm>
        </p:spPr>
        <p:txBody>
          <a:bodyPr/>
          <a:lstStyle/>
          <a:p>
            <a:pPr>
              <a:buClr>
                <a:schemeClr val="accent1"/>
              </a:buClr>
            </a:pPr>
            <a:r>
              <a:rPr lang="en-US" sz="2000" dirty="0"/>
              <a:t>Using the scope’s automatic parametric measurements</a:t>
            </a:r>
          </a:p>
        </p:txBody>
      </p:sp>
      <p:sp>
        <p:nvSpPr>
          <p:cNvPr id="37" name="TextBox 36"/>
          <p:cNvSpPr txBox="1"/>
          <p:nvPr/>
        </p:nvSpPr>
        <p:spPr>
          <a:xfrm>
            <a:off x="9187543" y="3847148"/>
            <a:ext cx="1905000" cy="338554"/>
          </a:xfrm>
          <a:prstGeom prst="rect">
            <a:avLst/>
          </a:prstGeom>
          <a:noFill/>
        </p:spPr>
        <p:txBody>
          <a:bodyPr wrap="square" rtlCol="0">
            <a:spAutoFit/>
          </a:bodyPr>
          <a:lstStyle/>
          <a:p>
            <a:pPr algn="ctr"/>
            <a:r>
              <a:rPr lang="en-US" sz="1600" b="1" dirty="0"/>
              <a:t>Readout</a:t>
            </a:r>
          </a:p>
        </p:txBody>
      </p:sp>
      <p:cxnSp>
        <p:nvCxnSpPr>
          <p:cNvPr id="40" name="Straight Arrow Connector 39"/>
          <p:cNvCxnSpPr/>
          <p:nvPr/>
        </p:nvCxnSpPr>
        <p:spPr bwMode="auto">
          <a:xfrm rot="10800000" flipV="1">
            <a:off x="9187543" y="4016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grpSp>
        <p:nvGrpSpPr>
          <p:cNvPr id="4" name="Group 3">
            <a:extLst>
              <a:ext uri="{FF2B5EF4-FFF2-40B4-BE49-F238E27FC236}">
                <a16:creationId xmlns:a16="http://schemas.microsoft.com/office/drawing/2014/main" id="{3F04AEF6-C934-4ED2-B121-AEAB0B8FE8BA}"/>
              </a:ext>
            </a:extLst>
          </p:cNvPr>
          <p:cNvGrpSpPr/>
          <p:nvPr/>
        </p:nvGrpSpPr>
        <p:grpSpPr>
          <a:xfrm>
            <a:off x="3167743" y="1524000"/>
            <a:ext cx="5791200" cy="3484872"/>
            <a:chOff x="3167743" y="1524000"/>
            <a:chExt cx="5791200" cy="3484872"/>
          </a:xfrm>
        </p:grpSpPr>
        <p:pic>
          <p:nvPicPr>
            <p:cNvPr id="16" name="Picture 15" descr="Auto Meas1.png"/>
            <p:cNvPicPr>
              <a:picLocks noChangeAspect="1"/>
            </p:cNvPicPr>
            <p:nvPr/>
          </p:nvPicPr>
          <p:blipFill>
            <a:blip r:embed="rId3" cstate="screen"/>
            <a:srcRect/>
            <a:stretch>
              <a:fillRect/>
            </a:stretch>
          </p:blipFill>
          <p:spPr>
            <a:xfrm>
              <a:off x="3167743" y="1524000"/>
              <a:ext cx="5791200" cy="3484872"/>
            </a:xfrm>
            <a:prstGeom prst="rect">
              <a:avLst/>
            </a:prstGeom>
          </p:spPr>
        </p:pic>
        <p:sp>
          <p:nvSpPr>
            <p:cNvPr id="10" name="Rectangle 9">
              <a:extLst>
                <a:ext uri="{FF2B5EF4-FFF2-40B4-BE49-F238E27FC236}">
                  <a16:creationId xmlns:a16="http://schemas.microsoft.com/office/drawing/2014/main" id="{E4CB6EB9-B9B6-4D77-8F13-991C1AE9B814}"/>
                </a:ext>
              </a:extLst>
            </p:cNvPr>
            <p:cNvSpPr/>
            <p:nvPr/>
          </p:nvSpPr>
          <p:spPr>
            <a:xfrm>
              <a:off x="8001000" y="1727202"/>
              <a:ext cx="838200" cy="194732"/>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34" name="Oval 33"/>
          <p:cNvSpPr/>
          <p:nvPr/>
        </p:nvSpPr>
        <p:spPr bwMode="auto">
          <a:xfrm>
            <a:off x="7739743" y="3073686"/>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Tree>
    <p:extLst>
      <p:ext uri="{BB962C8B-B14F-4D97-AF65-F5344CB8AC3E}">
        <p14:creationId xmlns:p14="http://schemas.microsoft.com/office/powerpoint/2010/main" val="72906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322" y="1985158"/>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p:txBody>
          <a:bodyPr/>
          <a:lstStyle/>
          <a:p>
            <a:r>
              <a:rPr lang="en-US" dirty="0"/>
              <a:t>Primary Oscilloscope Setup Controls</a:t>
            </a:r>
          </a:p>
        </p:txBody>
      </p:sp>
      <p:sp>
        <p:nvSpPr>
          <p:cNvPr id="2" name="Text Placeholder 1"/>
          <p:cNvSpPr>
            <a:spLocks noGrp="1"/>
          </p:cNvSpPr>
          <p:nvPr>
            <p:ph type="body" sz="quarter" idx="13"/>
          </p:nvPr>
        </p:nvSpPr>
        <p:spPr>
          <a:xfrm>
            <a:off x="2286000" y="685800"/>
            <a:ext cx="8305800" cy="457200"/>
          </a:xfrm>
        </p:spPr>
        <p:txBody>
          <a:bodyPr/>
          <a:lstStyle/>
          <a:p>
            <a:r>
              <a:rPr lang="en-US" sz="2000" dirty="0" err="1"/>
              <a:t>Keysight’s</a:t>
            </a:r>
            <a:r>
              <a:rPr lang="en-US" sz="2000" dirty="0"/>
              <a:t> </a:t>
            </a:r>
            <a:r>
              <a:rPr lang="en-US" sz="2000" dirty="0" err="1"/>
              <a:t>InfiniiVision</a:t>
            </a:r>
            <a:r>
              <a:rPr lang="en-US" sz="2000" dirty="0"/>
              <a:t> 2000 &amp; 3000 X-Series Oscilloscope</a:t>
            </a:r>
          </a:p>
          <a:p>
            <a:endParaRPr lang="en-US" sz="2000" dirty="0"/>
          </a:p>
        </p:txBody>
      </p:sp>
      <p:sp>
        <p:nvSpPr>
          <p:cNvPr id="11" name="TextBox 10"/>
          <p:cNvSpPr txBox="1"/>
          <p:nvPr/>
        </p:nvSpPr>
        <p:spPr>
          <a:xfrm>
            <a:off x="5107050" y="1194462"/>
            <a:ext cx="2209800" cy="584775"/>
          </a:xfrm>
          <a:prstGeom prst="rect">
            <a:avLst/>
          </a:prstGeom>
          <a:noFill/>
        </p:spPr>
        <p:txBody>
          <a:bodyPr wrap="square" rtlCol="0">
            <a:spAutoFit/>
          </a:bodyPr>
          <a:lstStyle/>
          <a:p>
            <a:pPr algn="ctr"/>
            <a:r>
              <a:rPr lang="en-US" sz="1600" b="1" dirty="0"/>
              <a:t>Horizontal Scaling (s/div)</a:t>
            </a:r>
          </a:p>
        </p:txBody>
      </p:sp>
      <p:sp>
        <p:nvSpPr>
          <p:cNvPr id="12" name="TextBox 11"/>
          <p:cNvSpPr txBox="1"/>
          <p:nvPr/>
        </p:nvSpPr>
        <p:spPr>
          <a:xfrm>
            <a:off x="6326250" y="1651661"/>
            <a:ext cx="2286000" cy="338554"/>
          </a:xfrm>
          <a:prstGeom prst="rect">
            <a:avLst/>
          </a:prstGeom>
          <a:noFill/>
        </p:spPr>
        <p:txBody>
          <a:bodyPr wrap="square" rtlCol="0">
            <a:spAutoFit/>
          </a:bodyPr>
          <a:lstStyle/>
          <a:p>
            <a:pPr algn="ctr"/>
            <a:r>
              <a:rPr lang="en-US" sz="1600" b="1" dirty="0"/>
              <a:t>Horizontal Position</a:t>
            </a:r>
          </a:p>
        </p:txBody>
      </p:sp>
      <p:sp>
        <p:nvSpPr>
          <p:cNvPr id="13" name="TextBox 12"/>
          <p:cNvSpPr txBox="1"/>
          <p:nvPr/>
        </p:nvSpPr>
        <p:spPr>
          <a:xfrm>
            <a:off x="8382000" y="4211070"/>
            <a:ext cx="2286000" cy="338554"/>
          </a:xfrm>
          <a:prstGeom prst="rect">
            <a:avLst/>
          </a:prstGeom>
          <a:noFill/>
        </p:spPr>
        <p:txBody>
          <a:bodyPr wrap="square" rtlCol="0">
            <a:spAutoFit/>
          </a:bodyPr>
          <a:lstStyle/>
          <a:p>
            <a:pPr algn="ctr"/>
            <a:r>
              <a:rPr lang="en-US" sz="1600" b="1" dirty="0"/>
              <a:t>Vertical Position</a:t>
            </a:r>
          </a:p>
        </p:txBody>
      </p:sp>
      <p:sp>
        <p:nvSpPr>
          <p:cNvPr id="14" name="TextBox 13"/>
          <p:cNvSpPr txBox="1"/>
          <p:nvPr/>
        </p:nvSpPr>
        <p:spPr>
          <a:xfrm>
            <a:off x="8619510" y="3498606"/>
            <a:ext cx="1796142" cy="584775"/>
          </a:xfrm>
          <a:prstGeom prst="rect">
            <a:avLst/>
          </a:prstGeom>
          <a:noFill/>
        </p:spPr>
        <p:txBody>
          <a:bodyPr wrap="square" rtlCol="0">
            <a:spAutoFit/>
          </a:bodyPr>
          <a:lstStyle/>
          <a:p>
            <a:pPr algn="ctr"/>
            <a:r>
              <a:rPr lang="en-US" sz="1600" b="1" dirty="0"/>
              <a:t>Vertical Scaling (V/div)</a:t>
            </a:r>
          </a:p>
        </p:txBody>
      </p:sp>
      <p:sp>
        <p:nvSpPr>
          <p:cNvPr id="15" name="TextBox 14"/>
          <p:cNvSpPr txBox="1"/>
          <p:nvPr/>
        </p:nvSpPr>
        <p:spPr>
          <a:xfrm>
            <a:off x="5840022" y="5454407"/>
            <a:ext cx="2286000" cy="338554"/>
          </a:xfrm>
          <a:prstGeom prst="rect">
            <a:avLst/>
          </a:prstGeom>
          <a:noFill/>
        </p:spPr>
        <p:txBody>
          <a:bodyPr wrap="square" rtlCol="0">
            <a:spAutoFit/>
          </a:bodyPr>
          <a:lstStyle/>
          <a:p>
            <a:pPr algn="ctr"/>
            <a:r>
              <a:rPr lang="en-US" sz="1600" b="1" dirty="0"/>
              <a:t>Input BNCs</a:t>
            </a:r>
          </a:p>
        </p:txBody>
      </p:sp>
      <p:cxnSp>
        <p:nvCxnSpPr>
          <p:cNvPr id="17" name="Straight Connector 16"/>
          <p:cNvCxnSpPr/>
          <p:nvPr/>
        </p:nvCxnSpPr>
        <p:spPr bwMode="auto">
          <a:xfrm rot="5400000" flipH="1" flipV="1">
            <a:off x="5874492" y="2099789"/>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6768936" y="2217719"/>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6062355" y="3670511"/>
            <a:ext cx="2286000" cy="3810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7" name="Rectangle 26"/>
          <p:cNvSpPr/>
          <p:nvPr/>
        </p:nvSpPr>
        <p:spPr bwMode="auto">
          <a:xfrm>
            <a:off x="6032667" y="4227947"/>
            <a:ext cx="2286000" cy="3048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cxnSp>
        <p:nvCxnSpPr>
          <p:cNvPr id="32" name="Straight Connector 31"/>
          <p:cNvCxnSpPr/>
          <p:nvPr/>
        </p:nvCxnSpPr>
        <p:spPr bwMode="auto">
          <a:xfrm>
            <a:off x="8406415" y="3814289"/>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8406415" y="4390575"/>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6707250" y="4090061"/>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5" name="TextBox 34"/>
          <p:cNvSpPr txBox="1"/>
          <p:nvPr/>
        </p:nvSpPr>
        <p:spPr>
          <a:xfrm>
            <a:off x="3735450" y="1601961"/>
            <a:ext cx="2286000" cy="338554"/>
          </a:xfrm>
          <a:prstGeom prst="rect">
            <a:avLst/>
          </a:prstGeom>
          <a:noFill/>
        </p:spPr>
        <p:txBody>
          <a:bodyPr wrap="square" rtlCol="0">
            <a:spAutoFit/>
          </a:bodyPr>
          <a:lstStyle/>
          <a:p>
            <a:pPr algn="ctr"/>
            <a:r>
              <a:rPr lang="en-US" sz="1600" b="1" dirty="0"/>
              <a:t>Trigger Level</a:t>
            </a:r>
          </a:p>
        </p:txBody>
      </p:sp>
      <p:cxnSp>
        <p:nvCxnSpPr>
          <p:cNvPr id="38" name="Straight Connector 37"/>
          <p:cNvCxnSpPr/>
          <p:nvPr/>
        </p:nvCxnSpPr>
        <p:spPr bwMode="auto">
          <a:xfrm rot="16200000" flipV="1">
            <a:off x="5396072" y="1969711"/>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356631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FD6B14-7624-44C7-AF4D-3AAE934753C6}"/>
              </a:ext>
            </a:extLst>
          </p:cNvPr>
          <p:cNvGrpSpPr/>
          <p:nvPr/>
        </p:nvGrpSpPr>
        <p:grpSpPr>
          <a:xfrm>
            <a:off x="1803070" y="1024659"/>
            <a:ext cx="8686800" cy="2525577"/>
            <a:chOff x="1803070" y="1024659"/>
            <a:chExt cx="8686800" cy="2525577"/>
          </a:xfrm>
        </p:grpSpPr>
        <p:grpSp>
          <p:nvGrpSpPr>
            <p:cNvPr id="4" name="Group 3">
              <a:extLst>
                <a:ext uri="{FF2B5EF4-FFF2-40B4-BE49-F238E27FC236}">
                  <a16:creationId xmlns:a16="http://schemas.microsoft.com/office/drawing/2014/main" id="{C14D3409-A649-44D4-9EE6-F74916BEB979}"/>
                </a:ext>
              </a:extLst>
            </p:cNvPr>
            <p:cNvGrpSpPr/>
            <p:nvPr/>
          </p:nvGrpSpPr>
          <p:grpSpPr>
            <a:xfrm>
              <a:off x="1803070" y="1028289"/>
              <a:ext cx="4191000" cy="2521947"/>
              <a:chOff x="1803070" y="1028289"/>
              <a:chExt cx="4191000" cy="2521947"/>
            </a:xfrm>
          </p:grpSpPr>
          <p:pic>
            <p:nvPicPr>
              <p:cNvPr id="11" name="Picture 10" descr="Setup1.png"/>
              <p:cNvPicPr>
                <a:picLocks noChangeAspect="1"/>
              </p:cNvPicPr>
              <p:nvPr/>
            </p:nvPicPr>
            <p:blipFill>
              <a:blip r:embed="rId3" cstate="screen"/>
              <a:srcRect/>
              <a:stretch>
                <a:fillRect/>
              </a:stretch>
            </p:blipFill>
            <p:spPr>
              <a:xfrm>
                <a:off x="1803070" y="1028289"/>
                <a:ext cx="4191000" cy="2521947"/>
              </a:xfrm>
              <a:prstGeom prst="rect">
                <a:avLst/>
              </a:prstGeom>
            </p:spPr>
          </p:pic>
          <p:sp>
            <p:nvSpPr>
              <p:cNvPr id="16" name="Rectangle 15">
                <a:extLst>
                  <a:ext uri="{FF2B5EF4-FFF2-40B4-BE49-F238E27FC236}">
                    <a16:creationId xmlns:a16="http://schemas.microsoft.com/office/drawing/2014/main" id="{705C1C69-FAE5-4B96-8875-AB0D41351CE8}"/>
                  </a:ext>
                </a:extLst>
              </p:cNvPr>
              <p:cNvSpPr/>
              <p:nvPr/>
            </p:nvSpPr>
            <p:spPr>
              <a:xfrm>
                <a:off x="5346370" y="1152017"/>
                <a:ext cx="597230" cy="191875"/>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3" name="Group 2">
              <a:extLst>
                <a:ext uri="{FF2B5EF4-FFF2-40B4-BE49-F238E27FC236}">
                  <a16:creationId xmlns:a16="http://schemas.microsoft.com/office/drawing/2014/main" id="{6E37C877-BDC9-4966-A979-1658E6DA6753}"/>
                </a:ext>
              </a:extLst>
            </p:cNvPr>
            <p:cNvGrpSpPr/>
            <p:nvPr/>
          </p:nvGrpSpPr>
          <p:grpSpPr>
            <a:xfrm>
              <a:off x="6298870" y="1024659"/>
              <a:ext cx="4191000" cy="2521947"/>
              <a:chOff x="6298870" y="1024659"/>
              <a:chExt cx="4191000" cy="2521947"/>
            </a:xfrm>
          </p:grpSpPr>
          <p:pic>
            <p:nvPicPr>
              <p:cNvPr id="14" name="Picture 13" descr="Setup2.png"/>
              <p:cNvPicPr>
                <a:picLocks noChangeAspect="1"/>
              </p:cNvPicPr>
              <p:nvPr/>
            </p:nvPicPr>
            <p:blipFill>
              <a:blip r:embed="rId4" cstate="screen"/>
              <a:srcRect t="10686"/>
              <a:stretch>
                <a:fillRect/>
              </a:stretch>
            </p:blipFill>
            <p:spPr>
              <a:xfrm>
                <a:off x="6298870" y="1024659"/>
                <a:ext cx="4191000" cy="2521947"/>
              </a:xfrm>
              <a:prstGeom prst="rect">
                <a:avLst/>
              </a:prstGeom>
            </p:spPr>
          </p:pic>
          <p:sp>
            <p:nvSpPr>
              <p:cNvPr id="19" name="Rectangle 18">
                <a:extLst>
                  <a:ext uri="{FF2B5EF4-FFF2-40B4-BE49-F238E27FC236}">
                    <a16:creationId xmlns:a16="http://schemas.microsoft.com/office/drawing/2014/main" id="{B3DB2F14-F170-4631-AE4D-5DDE800C9BCE}"/>
                  </a:ext>
                </a:extLst>
              </p:cNvPr>
              <p:cNvSpPr/>
              <p:nvPr/>
            </p:nvSpPr>
            <p:spPr>
              <a:xfrm>
                <a:off x="9770532" y="1161163"/>
                <a:ext cx="719337" cy="174261"/>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en-US" dirty="0"/>
              <a:t>Properly Scaling the Waveform</a:t>
            </a:r>
          </a:p>
        </p:txBody>
      </p:sp>
      <p:sp>
        <p:nvSpPr>
          <p:cNvPr id="162819" name="Rectangle 3"/>
          <p:cNvSpPr>
            <a:spLocks noGrp="1" noChangeArrowheads="1"/>
          </p:cNvSpPr>
          <p:nvPr>
            <p:ph type="body" sz="quarter" idx="13"/>
          </p:nvPr>
        </p:nvSpPr>
        <p:spPr>
          <a:xfrm>
            <a:off x="2393620" y="4049486"/>
            <a:ext cx="7810500" cy="1524000"/>
          </a:xfrm>
        </p:spPr>
        <p:txBody>
          <a:bodyPr/>
          <a:lstStyle/>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dirty="0">
                <a:solidFill>
                  <a:schemeClr val="tx1"/>
                </a:solidFill>
                <a:latin typeface="+mn-lt"/>
              </a:rPr>
              <a:t>V/div</a:t>
            </a:r>
            <a:r>
              <a:rPr lang="en-US" sz="1800" dirty="0">
                <a:solidFill>
                  <a:schemeClr val="tx1"/>
                </a:solidFill>
                <a:latin typeface="+mn-lt"/>
              </a:rPr>
              <a:t> knob until waveform fills most of the screen vertically.</a:t>
            </a:r>
          </a:p>
          <a:p>
            <a:pPr marL="285750" indent="-285750">
              <a:spcBef>
                <a:spcPts val="0"/>
              </a:spcBef>
              <a:buFont typeface="Arial" panose="020B0604020202020204" pitchFamily="34" charset="0"/>
              <a:buChar char="−"/>
            </a:pPr>
            <a:r>
              <a:rPr lang="en-US" sz="1800" dirty="0">
                <a:solidFill>
                  <a:schemeClr val="tx1"/>
                </a:solidFill>
                <a:latin typeface="+mn-lt"/>
              </a:rPr>
              <a:t>Adjust vertical </a:t>
            </a:r>
            <a:r>
              <a:rPr lang="en-US" sz="1800" b="1" dirty="0">
                <a:solidFill>
                  <a:schemeClr val="tx1"/>
                </a:solidFill>
                <a:latin typeface="+mn-lt"/>
              </a:rPr>
              <a:t>Position</a:t>
            </a:r>
            <a:r>
              <a:rPr lang="en-US" sz="1800" dirty="0">
                <a:solidFill>
                  <a:schemeClr val="tx1"/>
                </a:solidFill>
                <a:latin typeface="+mn-lt"/>
              </a:rPr>
              <a:t> knob until waveform is centered vertically.</a:t>
            </a:r>
          </a:p>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u="sng" dirty="0">
                <a:solidFill>
                  <a:schemeClr val="tx1"/>
                </a:solidFill>
                <a:latin typeface="+mn-lt"/>
              </a:rPr>
              <a:t>s/div</a:t>
            </a:r>
            <a:r>
              <a:rPr lang="en-US" sz="1800" dirty="0">
                <a:solidFill>
                  <a:schemeClr val="tx1"/>
                </a:solidFill>
                <a:latin typeface="+mn-lt"/>
              </a:rPr>
              <a:t> knob until just a few cycles are displayed horizontally.</a:t>
            </a:r>
          </a:p>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u="sng" dirty="0">
                <a:solidFill>
                  <a:schemeClr val="tx1"/>
                </a:solidFill>
                <a:latin typeface="+mn-lt"/>
              </a:rPr>
              <a:t>Trigger Level </a:t>
            </a:r>
            <a:r>
              <a:rPr lang="en-US" sz="1800" dirty="0">
                <a:solidFill>
                  <a:schemeClr val="tx1"/>
                </a:solidFill>
                <a:latin typeface="+mn-lt"/>
              </a:rPr>
              <a:t>knob until level set near middle of waveform vertically. </a:t>
            </a:r>
          </a:p>
        </p:txBody>
      </p:sp>
      <p:sp>
        <p:nvSpPr>
          <p:cNvPr id="37" name="TextBox 36"/>
          <p:cNvSpPr txBox="1"/>
          <p:nvPr/>
        </p:nvSpPr>
        <p:spPr>
          <a:xfrm>
            <a:off x="1955470" y="2381745"/>
            <a:ext cx="3657600" cy="584775"/>
          </a:xfrm>
          <a:prstGeom prst="rect">
            <a:avLst/>
          </a:prstGeom>
          <a:noFill/>
        </p:spPr>
        <p:txBody>
          <a:bodyPr wrap="square" rtlCol="0">
            <a:spAutoFit/>
          </a:bodyPr>
          <a:lstStyle/>
          <a:p>
            <a:r>
              <a:rPr lang="en-US" sz="1600" b="1" dirty="0">
                <a:solidFill>
                  <a:srgbClr val="FFFF00"/>
                </a:solidFill>
              </a:rPr>
              <a:t>- Too many cycles displayed.</a:t>
            </a:r>
          </a:p>
          <a:p>
            <a:r>
              <a:rPr lang="en-US" sz="1600" b="1" dirty="0">
                <a:solidFill>
                  <a:srgbClr val="FFFF00"/>
                </a:solidFill>
              </a:rPr>
              <a:t>- Amplitude scaled too low.</a:t>
            </a:r>
          </a:p>
        </p:txBody>
      </p:sp>
      <p:sp>
        <p:nvSpPr>
          <p:cNvPr id="15" name="TextBox 14"/>
          <p:cNvSpPr txBox="1"/>
          <p:nvPr/>
        </p:nvSpPr>
        <p:spPr>
          <a:xfrm>
            <a:off x="2107870" y="3577696"/>
            <a:ext cx="3352800" cy="338554"/>
          </a:xfrm>
          <a:prstGeom prst="rect">
            <a:avLst/>
          </a:prstGeom>
          <a:noFill/>
        </p:spPr>
        <p:txBody>
          <a:bodyPr wrap="square" rtlCol="0">
            <a:spAutoFit/>
          </a:bodyPr>
          <a:lstStyle/>
          <a:p>
            <a:pPr algn="ctr"/>
            <a:r>
              <a:rPr lang="en-US" sz="1600" b="1" dirty="0"/>
              <a:t>Initial Setup Condition (example)</a:t>
            </a:r>
          </a:p>
        </p:txBody>
      </p:sp>
      <p:sp>
        <p:nvSpPr>
          <p:cNvPr id="17" name="TextBox 16"/>
          <p:cNvSpPr txBox="1"/>
          <p:nvPr/>
        </p:nvSpPr>
        <p:spPr>
          <a:xfrm>
            <a:off x="6934200" y="3582502"/>
            <a:ext cx="3200400" cy="338554"/>
          </a:xfrm>
          <a:prstGeom prst="rect">
            <a:avLst/>
          </a:prstGeom>
          <a:noFill/>
        </p:spPr>
        <p:txBody>
          <a:bodyPr wrap="square" rtlCol="0">
            <a:spAutoFit/>
          </a:bodyPr>
          <a:lstStyle/>
          <a:p>
            <a:pPr algn="ctr"/>
            <a:r>
              <a:rPr lang="en-US" sz="1600" b="1" dirty="0"/>
              <a:t>Optimum Setup Condition</a:t>
            </a:r>
          </a:p>
        </p:txBody>
      </p:sp>
      <p:sp>
        <p:nvSpPr>
          <p:cNvPr id="18" name="TextBox 17"/>
          <p:cNvSpPr txBox="1"/>
          <p:nvPr/>
        </p:nvSpPr>
        <p:spPr>
          <a:xfrm>
            <a:off x="7899070" y="2624859"/>
            <a:ext cx="1524000" cy="307777"/>
          </a:xfrm>
          <a:prstGeom prst="rect">
            <a:avLst/>
          </a:prstGeom>
          <a:noFill/>
        </p:spPr>
        <p:txBody>
          <a:bodyPr wrap="square" rtlCol="0">
            <a:spAutoFit/>
          </a:bodyPr>
          <a:lstStyle/>
          <a:p>
            <a:r>
              <a:rPr lang="en-US" sz="1400" b="1" dirty="0">
                <a:solidFill>
                  <a:srgbClr val="FFFF00"/>
                </a:solidFill>
              </a:rPr>
              <a:t>Trigger Level</a:t>
            </a:r>
          </a:p>
        </p:txBody>
      </p:sp>
      <p:cxnSp>
        <p:nvCxnSpPr>
          <p:cNvPr id="20" name="Straight Arrow Connector 19"/>
          <p:cNvCxnSpPr/>
          <p:nvPr/>
        </p:nvCxnSpPr>
        <p:spPr bwMode="auto">
          <a:xfrm rot="16200000" flipV="1">
            <a:off x="8165770" y="2358158"/>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682338" y="5562600"/>
            <a:ext cx="8839200" cy="923330"/>
          </a:xfrm>
          <a:prstGeom prst="rect">
            <a:avLst/>
          </a:prstGeom>
          <a:noFill/>
        </p:spPr>
        <p:txBody>
          <a:bodyPr wrap="square" rtlCol="0">
            <a:spAutoFit/>
          </a:bodyPr>
          <a:lstStyle/>
          <a:p>
            <a:pPr algn="ctr"/>
            <a:r>
              <a:rPr lang="en-US" b="1" i="1" dirty="0">
                <a:solidFill>
                  <a:srgbClr val="C00000"/>
                </a:solidFill>
              </a:rPr>
              <a:t>Setting up the scope’s waveform scaling is an iterative process of making front panel adjustments until the desired “picture” is displayed on-screen.</a:t>
            </a:r>
          </a:p>
          <a:p>
            <a:endParaRPr lang="en-US" dirty="0">
              <a:solidFill>
                <a:srgbClr val="3333CC"/>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
        <p:nvSpPr>
          <p:cNvPr id="13" name="Right Arrow 12"/>
          <p:cNvSpPr/>
          <p:nvPr/>
        </p:nvSpPr>
        <p:spPr bwMode="auto">
          <a:xfrm>
            <a:off x="5613070" y="1162544"/>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Tree>
    <p:extLst>
      <p:ext uri="{BB962C8B-B14F-4D97-AF65-F5344CB8AC3E}">
        <p14:creationId xmlns:p14="http://schemas.microsoft.com/office/powerpoint/2010/main" val="21490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6385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en-US" dirty="0"/>
              <a:t>Understanding Oscilloscope Triggering</a:t>
            </a:r>
          </a:p>
        </p:txBody>
      </p:sp>
      <p:sp>
        <p:nvSpPr>
          <p:cNvPr id="2" name="Content Placeholder 1"/>
          <p:cNvSpPr>
            <a:spLocks noGrp="1"/>
          </p:cNvSpPr>
          <p:nvPr>
            <p:ph sz="half" idx="1"/>
          </p:nvPr>
        </p:nvSpPr>
        <p:spPr>
          <a:xfrm>
            <a:off x="2286001" y="2057400"/>
            <a:ext cx="3819525" cy="4572000"/>
          </a:xfrm>
        </p:spPr>
        <p:txBody>
          <a:bodyPr/>
          <a:lstStyle/>
          <a:p>
            <a:pPr>
              <a:spcBef>
                <a:spcPts val="600"/>
              </a:spcBef>
              <a:buClr>
                <a:schemeClr val="accent1"/>
              </a:buClr>
            </a:pPr>
            <a:r>
              <a:rPr lang="en-US" dirty="0"/>
              <a:t>Think of oscilloscope “triggering” as “synchronized picture taking”.</a:t>
            </a:r>
          </a:p>
          <a:p>
            <a:pPr>
              <a:spcBef>
                <a:spcPts val="600"/>
              </a:spcBef>
              <a:buClr>
                <a:schemeClr val="accent1"/>
              </a:buClr>
            </a:pPr>
            <a:r>
              <a:rPr lang="en-US" dirty="0"/>
              <a:t>One waveform “picture” consists of many consecutive digitized samples.</a:t>
            </a:r>
          </a:p>
          <a:p>
            <a:pPr>
              <a:spcBef>
                <a:spcPts val="600"/>
              </a:spcBef>
              <a:buClr>
                <a:schemeClr val="accent1"/>
              </a:buClr>
            </a:pPr>
            <a:r>
              <a:rPr lang="en-US" dirty="0"/>
              <a:t>“Picture Taking” must be synchronized to a unique point on the waveform that repeats.</a:t>
            </a:r>
          </a:p>
          <a:p>
            <a:pPr>
              <a:spcBef>
                <a:spcPts val="600"/>
              </a:spcBef>
              <a:buClr>
                <a:schemeClr val="accent1"/>
              </a:buClr>
            </a:pPr>
            <a:r>
              <a:rPr lang="en-US" dirty="0"/>
              <a:t>Most common oscilloscope triggering is based on synchronizing acquisitions (picture taking) on a rising or falling edge of a signal at a specific voltage level. </a:t>
            </a:r>
          </a:p>
          <a:p>
            <a:pPr>
              <a:spcBef>
                <a:spcPts val="600"/>
              </a:spcBef>
            </a:pPr>
            <a:endParaRPr lang="en-US" dirty="0"/>
          </a:p>
        </p:txBody>
      </p:sp>
      <p:sp>
        <p:nvSpPr>
          <p:cNvPr id="162819" name="Rectangle 3"/>
          <p:cNvSpPr>
            <a:spLocks noGrp="1" noChangeArrowheads="1"/>
          </p:cNvSpPr>
          <p:nvPr>
            <p:ph type="body" sz="quarter" idx="13"/>
          </p:nvPr>
        </p:nvSpPr>
        <p:spPr>
          <a:xfrm>
            <a:off x="2286000" y="990600"/>
            <a:ext cx="7239000" cy="457200"/>
          </a:xfrm>
        </p:spPr>
        <p:txBody>
          <a:bodyPr/>
          <a:lstStyle/>
          <a:p>
            <a:pPr algn="ctr">
              <a:spcAft>
                <a:spcPts val="1200"/>
              </a:spcAft>
              <a:buClr>
                <a:schemeClr val="accent1"/>
              </a:buClr>
            </a:pPr>
            <a:r>
              <a:rPr lang="en-US" sz="2000" b="1" i="1" dirty="0"/>
              <a:t>Triggering is often the least understood function of a scope, but is one of the most important capabilities that you should understand.</a:t>
            </a:r>
          </a:p>
        </p:txBody>
      </p:sp>
      <p:sp>
        <p:nvSpPr>
          <p:cNvPr id="19" name="TextBox 18"/>
          <p:cNvSpPr txBox="1"/>
          <p:nvPr/>
        </p:nvSpPr>
        <p:spPr>
          <a:xfrm>
            <a:off x="6379029" y="5108088"/>
            <a:ext cx="3829050" cy="584775"/>
          </a:xfrm>
          <a:prstGeom prst="rect">
            <a:avLst/>
          </a:prstGeom>
          <a:noFill/>
        </p:spPr>
        <p:txBody>
          <a:bodyPr wrap="square" rtlCol="0">
            <a:spAutoFit/>
          </a:bodyPr>
          <a:lstStyle/>
          <a:p>
            <a:pPr algn="ctr"/>
            <a:r>
              <a:rPr lang="en-US" sz="1600" b="1" dirty="0"/>
              <a:t>A photo finish horse race is analogous to oscilloscope triggering</a:t>
            </a:r>
          </a:p>
        </p:txBody>
      </p:sp>
      <p:cxnSp>
        <p:nvCxnSpPr>
          <p:cNvPr id="10" name="Straight Connector 9"/>
          <p:cNvCxnSpPr/>
          <p:nvPr/>
        </p:nvCxnSpPr>
        <p:spPr bwMode="auto">
          <a:xfrm rot="5400000">
            <a:off x="8719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145205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FA9B6D-4C1B-434E-9085-F4A1C0259F36}"/>
              </a:ext>
            </a:extLst>
          </p:cNvPr>
          <p:cNvGrpSpPr/>
          <p:nvPr/>
        </p:nvGrpSpPr>
        <p:grpSpPr>
          <a:xfrm>
            <a:off x="1981200" y="1288007"/>
            <a:ext cx="8382000" cy="3588079"/>
            <a:chOff x="1981200" y="1288007"/>
            <a:chExt cx="8382000" cy="3588079"/>
          </a:xfrm>
        </p:grpSpPr>
        <p:grpSp>
          <p:nvGrpSpPr>
            <p:cNvPr id="5" name="Group 4">
              <a:extLst>
                <a:ext uri="{FF2B5EF4-FFF2-40B4-BE49-F238E27FC236}">
                  <a16:creationId xmlns:a16="http://schemas.microsoft.com/office/drawing/2014/main" id="{74EF6948-E64A-4727-A0CD-9CF048809E92}"/>
                </a:ext>
              </a:extLst>
            </p:cNvPr>
            <p:cNvGrpSpPr/>
            <p:nvPr/>
          </p:nvGrpSpPr>
          <p:grpSpPr>
            <a:xfrm>
              <a:off x="1981200" y="1288007"/>
              <a:ext cx="3810000" cy="2292679"/>
              <a:chOff x="1981200" y="1288007"/>
              <a:chExt cx="3810000" cy="2292679"/>
            </a:xfrm>
          </p:grpSpPr>
          <p:pic>
            <p:nvPicPr>
              <p:cNvPr id="11" name="Picture 10" descr="Trigger1.png"/>
              <p:cNvPicPr>
                <a:picLocks noChangeAspect="1"/>
              </p:cNvPicPr>
              <p:nvPr/>
            </p:nvPicPr>
            <p:blipFill>
              <a:blip r:embed="rId3" cstate="screen"/>
              <a:srcRect/>
              <a:stretch>
                <a:fillRect/>
              </a:stretch>
            </p:blipFill>
            <p:spPr>
              <a:xfrm>
                <a:off x="1981200" y="1288007"/>
                <a:ext cx="3810000" cy="2292679"/>
              </a:xfrm>
              <a:prstGeom prst="rect">
                <a:avLst/>
              </a:prstGeom>
            </p:spPr>
          </p:pic>
          <p:sp>
            <p:nvSpPr>
              <p:cNvPr id="29" name="Rectangle 28">
                <a:extLst>
                  <a:ext uri="{FF2B5EF4-FFF2-40B4-BE49-F238E27FC236}">
                    <a16:creationId xmlns:a16="http://schemas.microsoft.com/office/drawing/2014/main" id="{9E3F6AA5-85F0-4946-AA35-5D071BF1873A}"/>
                  </a:ext>
                </a:extLst>
              </p:cNvPr>
              <p:cNvSpPr/>
              <p:nvPr/>
            </p:nvSpPr>
            <p:spPr>
              <a:xfrm>
                <a:off x="5202767" y="1396478"/>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4" name="Group 3">
              <a:extLst>
                <a:ext uri="{FF2B5EF4-FFF2-40B4-BE49-F238E27FC236}">
                  <a16:creationId xmlns:a16="http://schemas.microsoft.com/office/drawing/2014/main" id="{679B5E1F-6122-416D-9656-ACFEB3884F33}"/>
                </a:ext>
              </a:extLst>
            </p:cNvPr>
            <p:cNvGrpSpPr/>
            <p:nvPr/>
          </p:nvGrpSpPr>
          <p:grpSpPr>
            <a:xfrm>
              <a:off x="4038600" y="1897607"/>
              <a:ext cx="3810000" cy="2292679"/>
              <a:chOff x="4038600" y="1897607"/>
              <a:chExt cx="3810000" cy="2292679"/>
            </a:xfrm>
          </p:grpSpPr>
          <p:pic>
            <p:nvPicPr>
              <p:cNvPr id="12" name="Picture 11" descr="Trigger2.png"/>
              <p:cNvPicPr>
                <a:picLocks noChangeAspect="1"/>
              </p:cNvPicPr>
              <p:nvPr/>
            </p:nvPicPr>
            <p:blipFill>
              <a:blip r:embed="rId4" cstate="screen"/>
              <a:srcRect t="10686"/>
              <a:stretch>
                <a:fillRect/>
              </a:stretch>
            </p:blipFill>
            <p:spPr>
              <a:xfrm>
                <a:off x="4038600" y="1897607"/>
                <a:ext cx="3810000" cy="2292679"/>
              </a:xfrm>
              <a:prstGeom prst="rect">
                <a:avLst/>
              </a:prstGeom>
            </p:spPr>
          </p:pic>
          <p:sp>
            <p:nvSpPr>
              <p:cNvPr id="31" name="Rectangle 30">
                <a:extLst>
                  <a:ext uri="{FF2B5EF4-FFF2-40B4-BE49-F238E27FC236}">
                    <a16:creationId xmlns:a16="http://schemas.microsoft.com/office/drawing/2014/main" id="{957D51A2-76D6-4EBD-881B-7704D3B20BC9}"/>
                  </a:ext>
                </a:extLst>
              </p:cNvPr>
              <p:cNvSpPr/>
              <p:nvPr/>
            </p:nvSpPr>
            <p:spPr>
              <a:xfrm>
                <a:off x="7260166" y="2027244"/>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3" name="Group 2">
              <a:extLst>
                <a:ext uri="{FF2B5EF4-FFF2-40B4-BE49-F238E27FC236}">
                  <a16:creationId xmlns:a16="http://schemas.microsoft.com/office/drawing/2014/main" id="{B3EA6018-09F0-4BE2-8709-339DC744B815}"/>
                </a:ext>
              </a:extLst>
            </p:cNvPr>
            <p:cNvGrpSpPr/>
            <p:nvPr/>
          </p:nvGrpSpPr>
          <p:grpSpPr>
            <a:xfrm>
              <a:off x="6553200" y="2583407"/>
              <a:ext cx="3810000" cy="2292679"/>
              <a:chOff x="6553200" y="2583407"/>
              <a:chExt cx="3810000" cy="2292679"/>
            </a:xfrm>
          </p:grpSpPr>
          <p:pic>
            <p:nvPicPr>
              <p:cNvPr id="13" name="Picture 12" descr="Trigger3.png"/>
              <p:cNvPicPr>
                <a:picLocks noChangeAspect="1"/>
              </p:cNvPicPr>
              <p:nvPr/>
            </p:nvPicPr>
            <p:blipFill>
              <a:blip r:embed="rId5" cstate="screen"/>
              <a:srcRect t="10686"/>
              <a:stretch>
                <a:fillRect/>
              </a:stretch>
            </p:blipFill>
            <p:spPr>
              <a:xfrm>
                <a:off x="6553200" y="2583407"/>
                <a:ext cx="3810000" cy="2292679"/>
              </a:xfrm>
              <a:prstGeom prst="rect">
                <a:avLst/>
              </a:prstGeom>
            </p:spPr>
          </p:pic>
          <p:sp>
            <p:nvSpPr>
              <p:cNvPr id="32" name="Rectangle 31">
                <a:extLst>
                  <a:ext uri="{FF2B5EF4-FFF2-40B4-BE49-F238E27FC236}">
                    <a16:creationId xmlns:a16="http://schemas.microsoft.com/office/drawing/2014/main" id="{DD588150-3630-4C6F-8959-0D796298919B}"/>
                  </a:ext>
                </a:extLst>
              </p:cNvPr>
              <p:cNvSpPr/>
              <p:nvPr/>
            </p:nvSpPr>
            <p:spPr>
              <a:xfrm>
                <a:off x="9753600" y="2683155"/>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en-US" dirty="0"/>
              <a:t>Triggering Examples</a:t>
            </a:r>
          </a:p>
        </p:txBody>
      </p:sp>
      <p:sp>
        <p:nvSpPr>
          <p:cNvPr id="162819" name="Rectangle 3"/>
          <p:cNvSpPr>
            <a:spLocks noGrp="1" noChangeArrowheads="1"/>
          </p:cNvSpPr>
          <p:nvPr>
            <p:ph type="body" sz="quarter" idx="13"/>
          </p:nvPr>
        </p:nvSpPr>
        <p:spPr>
          <a:xfrm>
            <a:off x="2325995" y="5334000"/>
            <a:ext cx="7239000" cy="1066800"/>
          </a:xfrm>
        </p:spPr>
        <p:txBody>
          <a:bodyPr/>
          <a:lstStyle/>
          <a:p>
            <a:pPr marL="285750" indent="-285750">
              <a:spcBef>
                <a:spcPts val="600"/>
              </a:spcBef>
              <a:buFont typeface="Arial Narrow" panose="020B0606020202030204" pitchFamily="34" charset="0"/>
              <a:buChar char="―"/>
            </a:pPr>
            <a:r>
              <a:rPr lang="en-US" sz="1800" dirty="0">
                <a:solidFill>
                  <a:schemeClr val="tx1"/>
                </a:solidFill>
                <a:latin typeface="+mn-lt"/>
              </a:rPr>
              <a:t>Default trigger location (time zero) on DSOs = center-screen (horizontally)</a:t>
            </a:r>
          </a:p>
          <a:p>
            <a:pPr marL="285750" indent="-285750">
              <a:spcBef>
                <a:spcPts val="600"/>
              </a:spcBef>
              <a:buFont typeface="Arial Narrow" panose="020B0606020202030204" pitchFamily="34" charset="0"/>
              <a:buChar char="―"/>
            </a:pPr>
            <a:r>
              <a:rPr lang="en-US" sz="1800" u="sng" dirty="0">
                <a:solidFill>
                  <a:schemeClr val="tx1"/>
                </a:solidFill>
                <a:latin typeface="+mn-lt"/>
              </a:rPr>
              <a:t>Only</a:t>
            </a:r>
            <a:r>
              <a:rPr lang="en-US" sz="1800" dirty="0">
                <a:solidFill>
                  <a:schemeClr val="tx1"/>
                </a:solidFill>
                <a:latin typeface="+mn-lt"/>
              </a:rPr>
              <a:t> trigger location on older analog scopes = left side of screen</a:t>
            </a:r>
          </a:p>
        </p:txBody>
      </p:sp>
      <p:pic>
        <p:nvPicPr>
          <p:cNvPr id="10" name="Picture 9" descr="Fig06.TIF"/>
          <p:cNvPicPr>
            <a:picLocks noChangeAspect="1"/>
          </p:cNvPicPr>
          <p:nvPr/>
        </p:nvPicPr>
        <p:blipFill>
          <a:blip r:embed="rId6" cstate="screen"/>
          <a:stretch>
            <a:fillRect/>
          </a:stretch>
        </p:blipFill>
        <p:spPr>
          <a:xfrm>
            <a:off x="8936677" y="616195"/>
            <a:ext cx="1104900" cy="1657350"/>
          </a:xfrm>
          <a:prstGeom prst="rect">
            <a:avLst/>
          </a:prstGeom>
        </p:spPr>
      </p:pic>
      <p:sp>
        <p:nvSpPr>
          <p:cNvPr id="14" name="TextBox 13"/>
          <p:cNvSpPr txBox="1"/>
          <p:nvPr/>
        </p:nvSpPr>
        <p:spPr>
          <a:xfrm>
            <a:off x="4667250" y="2255211"/>
            <a:ext cx="1143000" cy="246221"/>
          </a:xfrm>
          <a:prstGeom prst="rect">
            <a:avLst/>
          </a:prstGeom>
          <a:noFill/>
        </p:spPr>
        <p:txBody>
          <a:bodyPr wrap="square" rtlCol="0">
            <a:spAutoFit/>
          </a:bodyPr>
          <a:lstStyle/>
          <a:p>
            <a:r>
              <a:rPr lang="en-US" sz="1000" b="1" dirty="0">
                <a:solidFill>
                  <a:srgbClr val="FFFF00"/>
                </a:solidFill>
              </a:rPr>
              <a:t>Trigger Point</a:t>
            </a:r>
          </a:p>
        </p:txBody>
      </p:sp>
      <p:cxnSp>
        <p:nvCxnSpPr>
          <p:cNvPr id="16" name="Straight Arrow Connector 15"/>
          <p:cNvCxnSpPr/>
          <p:nvPr/>
        </p:nvCxnSpPr>
        <p:spPr bwMode="auto">
          <a:xfrm rot="16200000" flipH="1">
            <a:off x="5312777" y="261933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8305800" y="2693361"/>
            <a:ext cx="1143000" cy="246221"/>
          </a:xfrm>
          <a:prstGeom prst="rect">
            <a:avLst/>
          </a:prstGeom>
          <a:noFill/>
        </p:spPr>
        <p:txBody>
          <a:bodyPr wrap="square" rtlCol="0">
            <a:spAutoFit/>
          </a:bodyPr>
          <a:lstStyle/>
          <a:p>
            <a:r>
              <a:rPr lang="en-US" sz="1000" b="1" dirty="0">
                <a:solidFill>
                  <a:srgbClr val="FFFF00"/>
                </a:solidFill>
              </a:rPr>
              <a:t>Trigger Point</a:t>
            </a:r>
          </a:p>
        </p:txBody>
      </p:sp>
      <p:cxnSp>
        <p:nvCxnSpPr>
          <p:cNvPr id="20" name="Straight Arrow Connector 19"/>
          <p:cNvCxnSpPr/>
          <p:nvPr/>
        </p:nvCxnSpPr>
        <p:spPr bwMode="auto">
          <a:xfrm rot="10800000" flipV="1">
            <a:off x="8162472" y="292196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1905000" y="3574007"/>
            <a:ext cx="2209800" cy="461665"/>
          </a:xfrm>
          <a:prstGeom prst="rect">
            <a:avLst/>
          </a:prstGeom>
          <a:noFill/>
        </p:spPr>
        <p:txBody>
          <a:bodyPr wrap="square" rtlCol="0">
            <a:spAutoFit/>
          </a:bodyPr>
          <a:lstStyle/>
          <a:p>
            <a:pPr algn="ctr"/>
            <a:r>
              <a:rPr lang="en-US" sz="1400" b="1" dirty="0"/>
              <a:t>Untriggered</a:t>
            </a:r>
          </a:p>
          <a:p>
            <a:pPr algn="ctr"/>
            <a:r>
              <a:rPr lang="en-US" sz="1000" b="1" dirty="0"/>
              <a:t>(unsynchronized picture taking)</a:t>
            </a:r>
          </a:p>
        </p:txBody>
      </p:sp>
      <p:sp>
        <p:nvSpPr>
          <p:cNvPr id="23" name="TextBox 22"/>
          <p:cNvSpPr txBox="1"/>
          <p:nvPr/>
        </p:nvSpPr>
        <p:spPr>
          <a:xfrm>
            <a:off x="3924300" y="4183607"/>
            <a:ext cx="2743200" cy="307777"/>
          </a:xfrm>
          <a:prstGeom prst="rect">
            <a:avLst/>
          </a:prstGeom>
          <a:noFill/>
        </p:spPr>
        <p:txBody>
          <a:bodyPr wrap="square" rtlCol="0">
            <a:spAutoFit/>
          </a:bodyPr>
          <a:lstStyle/>
          <a:p>
            <a:r>
              <a:rPr lang="en-US" sz="1400" b="1" dirty="0"/>
              <a:t>Trigger = Rising edge @ 0.0 V</a:t>
            </a:r>
          </a:p>
        </p:txBody>
      </p:sp>
      <p:sp>
        <p:nvSpPr>
          <p:cNvPr id="24" name="TextBox 23"/>
          <p:cNvSpPr txBox="1"/>
          <p:nvPr/>
        </p:nvSpPr>
        <p:spPr>
          <a:xfrm>
            <a:off x="6858000" y="4869407"/>
            <a:ext cx="3200400" cy="307777"/>
          </a:xfrm>
          <a:prstGeom prst="rect">
            <a:avLst/>
          </a:prstGeom>
          <a:noFill/>
        </p:spPr>
        <p:txBody>
          <a:bodyPr wrap="square" rtlCol="0">
            <a:spAutoFit/>
          </a:bodyPr>
          <a:lstStyle/>
          <a:p>
            <a:r>
              <a:rPr lang="en-US" sz="1400" b="1" dirty="0"/>
              <a:t>Trigger = Falling edge @ +2.0 V</a:t>
            </a:r>
          </a:p>
        </p:txBody>
      </p:sp>
      <p:sp>
        <p:nvSpPr>
          <p:cNvPr id="25" name="TextBox 24"/>
          <p:cNvSpPr txBox="1"/>
          <p:nvPr/>
        </p:nvSpPr>
        <p:spPr>
          <a:xfrm>
            <a:off x="2286000" y="1321761"/>
            <a:ext cx="2819400" cy="246221"/>
          </a:xfrm>
          <a:prstGeom prst="rect">
            <a:avLst/>
          </a:prstGeom>
          <a:noFill/>
        </p:spPr>
        <p:txBody>
          <a:bodyPr wrap="square" rtlCol="0">
            <a:spAutoFit/>
          </a:bodyPr>
          <a:lstStyle/>
          <a:p>
            <a:r>
              <a:rPr lang="en-US" sz="1000" b="1" dirty="0">
                <a:solidFill>
                  <a:srgbClr val="FFFF00"/>
                </a:solidFill>
              </a:rPr>
              <a:t>Trigger level set above waveform</a:t>
            </a:r>
          </a:p>
        </p:txBody>
      </p:sp>
      <p:sp>
        <p:nvSpPr>
          <p:cNvPr id="26" name="TextBox 25"/>
          <p:cNvSpPr txBox="1"/>
          <p:nvPr/>
        </p:nvSpPr>
        <p:spPr>
          <a:xfrm>
            <a:off x="8458200" y="4322136"/>
            <a:ext cx="1066800" cy="246221"/>
          </a:xfrm>
          <a:prstGeom prst="rect">
            <a:avLst/>
          </a:prstGeom>
          <a:noFill/>
        </p:spPr>
        <p:txBody>
          <a:bodyPr wrap="square" rtlCol="0">
            <a:spAutoFit/>
          </a:bodyPr>
          <a:lstStyle/>
          <a:p>
            <a:r>
              <a:rPr lang="en-US" sz="1000" b="1" dirty="0">
                <a:solidFill>
                  <a:srgbClr val="FFFF00"/>
                </a:solidFill>
              </a:rPr>
              <a:t>Positive Time</a:t>
            </a:r>
          </a:p>
        </p:txBody>
      </p:sp>
      <p:sp>
        <p:nvSpPr>
          <p:cNvPr id="27" name="TextBox 26"/>
          <p:cNvSpPr txBox="1"/>
          <p:nvPr/>
        </p:nvSpPr>
        <p:spPr>
          <a:xfrm>
            <a:off x="6829425" y="4322136"/>
            <a:ext cx="1066800" cy="246221"/>
          </a:xfrm>
          <a:prstGeom prst="rect">
            <a:avLst/>
          </a:prstGeom>
          <a:noFill/>
        </p:spPr>
        <p:txBody>
          <a:bodyPr wrap="square" rtlCol="0">
            <a:spAutoFit/>
          </a:bodyPr>
          <a:lstStyle/>
          <a:p>
            <a:r>
              <a:rPr lang="en-US" sz="1000" b="1" dirty="0">
                <a:solidFill>
                  <a:srgbClr val="FFFF00"/>
                </a:solidFill>
              </a:rPr>
              <a:t>Negative Time</a:t>
            </a:r>
          </a:p>
        </p:txBody>
      </p:sp>
      <p:cxnSp>
        <p:nvCxnSpPr>
          <p:cNvPr id="28" name="Straight Arrow Connector 27"/>
          <p:cNvCxnSpPr/>
          <p:nvPr/>
        </p:nvCxnSpPr>
        <p:spPr bwMode="auto">
          <a:xfrm>
            <a:off x="9439728" y="444596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6629400" y="444596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8162925" y="444596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7848600" y="444596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59942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Advanced Oscilloscope Triggering</a:t>
            </a:r>
          </a:p>
        </p:txBody>
      </p:sp>
      <p:sp>
        <p:nvSpPr>
          <p:cNvPr id="162819" name="Rectangle 3"/>
          <p:cNvSpPr>
            <a:spLocks noGrp="1" noChangeArrowheads="1"/>
          </p:cNvSpPr>
          <p:nvPr>
            <p:ph type="body" sz="quarter" idx="13"/>
          </p:nvPr>
        </p:nvSpPr>
        <p:spPr>
          <a:xfrm>
            <a:off x="2476500" y="5181600"/>
            <a:ext cx="7239000" cy="1295400"/>
          </a:xfrm>
        </p:spPr>
        <p:txBody>
          <a:bodyPr/>
          <a:lstStyle/>
          <a:p>
            <a:pPr marL="342900" indent="-342900">
              <a:spcBef>
                <a:spcPts val="600"/>
              </a:spcBef>
              <a:buFont typeface="Arial" panose="020B0604020202020204" pitchFamily="34" charset="0"/>
              <a:buChar char="−"/>
            </a:pPr>
            <a:r>
              <a:rPr lang="en-US" sz="2000" dirty="0">
                <a:solidFill>
                  <a:schemeClr val="tx1"/>
                </a:solidFill>
              </a:rPr>
              <a:t>Most of your undergraduate lab experiments will be based on using standard “edge” triggering</a:t>
            </a:r>
          </a:p>
          <a:p>
            <a:pPr marL="342900" indent="-342900">
              <a:spcBef>
                <a:spcPts val="600"/>
              </a:spcBef>
              <a:buFont typeface="Arial" panose="020B0604020202020204" pitchFamily="34" charset="0"/>
              <a:buChar char="−"/>
            </a:pPr>
            <a:r>
              <a:rPr lang="en-US" sz="2000" dirty="0">
                <a:solidFill>
                  <a:schemeClr val="tx1"/>
                </a:solidFill>
              </a:rPr>
              <a:t>Triggering on more complex signals requires advanced triggering options.</a:t>
            </a:r>
          </a:p>
          <a:p>
            <a:pPr>
              <a:spcBef>
                <a:spcPts val="600"/>
              </a:spcBef>
            </a:pPr>
            <a:endParaRPr lang="en-US" sz="2000" dirty="0">
              <a:solidFill>
                <a:schemeClr val="tx1"/>
              </a:solidFill>
            </a:endParaRPr>
          </a:p>
        </p:txBody>
      </p:sp>
      <p:sp>
        <p:nvSpPr>
          <p:cNvPr id="24" name="TextBox 23"/>
          <p:cNvSpPr txBox="1"/>
          <p:nvPr/>
        </p:nvSpPr>
        <p:spPr>
          <a:xfrm>
            <a:off x="3792187" y="4742427"/>
            <a:ext cx="4419600" cy="338554"/>
          </a:xfrm>
          <a:prstGeom prst="rect">
            <a:avLst/>
          </a:prstGeom>
          <a:noFill/>
        </p:spPr>
        <p:txBody>
          <a:bodyPr wrap="square" rtlCol="0">
            <a:spAutoFit/>
          </a:bodyPr>
          <a:lstStyle/>
          <a:p>
            <a:pPr algn="ctr"/>
            <a:r>
              <a:rPr lang="en-US" sz="1600" b="1" dirty="0"/>
              <a:t>Example: Triggering on an I</a:t>
            </a:r>
            <a:r>
              <a:rPr lang="en-US" sz="1600" b="1" baseline="30000" dirty="0"/>
              <a:t>2</a:t>
            </a:r>
            <a:r>
              <a:rPr lang="en-US" sz="1600" b="1" dirty="0"/>
              <a:t>C serial bus</a:t>
            </a:r>
          </a:p>
        </p:txBody>
      </p:sp>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grpSp>
        <p:nvGrpSpPr>
          <p:cNvPr id="3" name="Group 2">
            <a:extLst>
              <a:ext uri="{FF2B5EF4-FFF2-40B4-BE49-F238E27FC236}">
                <a16:creationId xmlns:a16="http://schemas.microsoft.com/office/drawing/2014/main" id="{90DA402E-ABFE-4F05-812C-459E7FC489AF}"/>
              </a:ext>
            </a:extLst>
          </p:cNvPr>
          <p:cNvGrpSpPr/>
          <p:nvPr/>
        </p:nvGrpSpPr>
        <p:grpSpPr>
          <a:xfrm>
            <a:off x="3200400" y="1143001"/>
            <a:ext cx="5791200" cy="3484855"/>
            <a:chOff x="3200400" y="1143001"/>
            <a:chExt cx="5791200" cy="3484855"/>
          </a:xfrm>
        </p:grpSpPr>
        <p:pic>
          <p:nvPicPr>
            <p:cNvPr id="17" name="Picture 16" descr="Advanced Trigger1.png"/>
            <p:cNvPicPr>
              <a:picLocks noChangeAspect="1"/>
            </p:cNvPicPr>
            <p:nvPr/>
          </p:nvPicPr>
          <p:blipFill>
            <a:blip r:embed="rId3" cstate="screen"/>
            <a:srcRect/>
            <a:stretch>
              <a:fillRect/>
            </a:stretch>
          </p:blipFill>
          <p:spPr>
            <a:xfrm>
              <a:off x="3200400" y="1143001"/>
              <a:ext cx="5791200" cy="3484855"/>
            </a:xfrm>
            <a:prstGeom prst="rect">
              <a:avLst/>
            </a:prstGeom>
          </p:spPr>
        </p:pic>
        <p:sp>
          <p:nvSpPr>
            <p:cNvPr id="7" name="Rectangle 6">
              <a:extLst>
                <a:ext uri="{FF2B5EF4-FFF2-40B4-BE49-F238E27FC236}">
                  <a16:creationId xmlns:a16="http://schemas.microsoft.com/office/drawing/2014/main" id="{4E9DE106-57B1-4FEA-AF70-DD355DD0746C}"/>
                </a:ext>
              </a:extLst>
            </p:cNvPr>
            <p:cNvSpPr/>
            <p:nvPr/>
          </p:nvSpPr>
          <p:spPr>
            <a:xfrm>
              <a:off x="8077200" y="1329268"/>
              <a:ext cx="838200" cy="228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Tree>
    <p:extLst>
      <p:ext uri="{BB962C8B-B14F-4D97-AF65-F5344CB8AC3E}">
        <p14:creationId xmlns:p14="http://schemas.microsoft.com/office/powerpoint/2010/main" val="115030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1873372" y="640808"/>
            <a:ext cx="8566028" cy="4773858"/>
          </a:xfrm>
          <a:prstGeom prst="rect">
            <a:avLst/>
          </a:prstGeom>
        </p:spPr>
      </p:pic>
      <p:sp>
        <p:nvSpPr>
          <p:cNvPr id="162818" name="Rectangle 2"/>
          <p:cNvSpPr>
            <a:spLocks noGrp="1" noChangeArrowheads="1"/>
          </p:cNvSpPr>
          <p:nvPr>
            <p:ph type="title"/>
          </p:nvPr>
        </p:nvSpPr>
        <p:spPr/>
        <p:txBody>
          <a:bodyPr/>
          <a:lstStyle/>
          <a:p>
            <a:r>
              <a:rPr lang="en-US" dirty="0"/>
              <a:t>Oscilloscope Theory of Operation</a:t>
            </a:r>
          </a:p>
        </p:txBody>
      </p:sp>
      <p:sp>
        <p:nvSpPr>
          <p:cNvPr id="24" name="TextBox 23"/>
          <p:cNvSpPr txBox="1"/>
          <p:nvPr/>
        </p:nvSpPr>
        <p:spPr>
          <a:xfrm>
            <a:off x="4267200" y="5823466"/>
            <a:ext cx="4419600" cy="369332"/>
          </a:xfrm>
          <a:prstGeom prst="rect">
            <a:avLst/>
          </a:prstGeom>
          <a:noFill/>
        </p:spPr>
        <p:txBody>
          <a:bodyPr wrap="square" rtlCol="0">
            <a:spAutoFit/>
          </a:bodyPr>
          <a:lstStyle/>
          <a:p>
            <a:pPr algn="ctr"/>
            <a:r>
              <a:rPr lang="en-US" dirty="0"/>
              <a:t>DSO Block Diagram</a:t>
            </a:r>
          </a:p>
        </p:txBody>
      </p:sp>
      <p:sp>
        <p:nvSpPr>
          <p:cNvPr id="5" name="TextBox 4"/>
          <p:cNvSpPr txBox="1"/>
          <p:nvPr/>
        </p:nvSpPr>
        <p:spPr>
          <a:xfrm>
            <a:off x="2286000" y="4953992"/>
            <a:ext cx="3499676" cy="461665"/>
          </a:xfrm>
          <a:prstGeom prst="rect">
            <a:avLst/>
          </a:prstGeom>
          <a:noFill/>
        </p:spPr>
        <p:txBody>
          <a:bodyPr wrap="none" rtlCol="0">
            <a:spAutoFit/>
          </a:bodyPr>
          <a:lstStyle/>
          <a:p>
            <a:r>
              <a:rPr lang="en-US" sz="1200" b="1" dirty="0"/>
              <a:t>Yellow = Channel-specific blocks</a:t>
            </a:r>
          </a:p>
          <a:p>
            <a:r>
              <a:rPr lang="en-US" sz="1200" b="1" dirty="0"/>
              <a:t>Blue = System blocks (supports all channels)</a:t>
            </a: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8933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Oscilloscope Performance Specifications</a:t>
            </a:r>
          </a:p>
        </p:txBody>
      </p:sp>
      <p:sp>
        <p:nvSpPr>
          <p:cNvPr id="2" name="Content Placeholder 1"/>
          <p:cNvSpPr>
            <a:spLocks noGrp="1"/>
          </p:cNvSpPr>
          <p:nvPr>
            <p:ph idx="1"/>
          </p:nvPr>
        </p:nvSpPr>
        <p:spPr>
          <a:xfrm>
            <a:off x="2743200" y="4610100"/>
            <a:ext cx="7172326" cy="2133601"/>
          </a:xfrm>
        </p:spPr>
        <p:txBody>
          <a:bodyPr/>
          <a:lstStyle/>
          <a:p>
            <a:pPr>
              <a:spcBef>
                <a:spcPts val="600"/>
              </a:spcBef>
              <a:buClr>
                <a:schemeClr val="accent1"/>
              </a:buClr>
            </a:pPr>
            <a:r>
              <a:rPr lang="en-US" dirty="0"/>
              <a:t>All oscilloscopes exhibit a low-pass frequency response.</a:t>
            </a:r>
          </a:p>
          <a:p>
            <a:pPr>
              <a:spcBef>
                <a:spcPts val="600"/>
              </a:spcBef>
              <a:buClr>
                <a:schemeClr val="accent1"/>
              </a:buClr>
            </a:pPr>
            <a:r>
              <a:rPr lang="en-US" dirty="0"/>
              <a:t>The frequency where an input sine wave is attenuated by 3 dB defines the scope’s bandwidth.</a:t>
            </a:r>
          </a:p>
          <a:p>
            <a:pPr>
              <a:spcBef>
                <a:spcPts val="600"/>
              </a:spcBef>
              <a:buClr>
                <a:schemeClr val="accent1"/>
              </a:buClr>
            </a:pPr>
            <a:r>
              <a:rPr lang="en-US" dirty="0"/>
              <a:t>-3 dB equates to ~ -30% amplitude error (-3 dB = 20 Log     ).</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1800" b="1" i="1" dirty="0"/>
              <a:t>“Bandwidth” is the most important oscilloscope specification</a:t>
            </a:r>
          </a:p>
          <a:p>
            <a:pPr marL="231775" indent="-231775">
              <a:spcAft>
                <a:spcPts val="1000"/>
              </a:spcAft>
              <a:buClr>
                <a:schemeClr val="accent1"/>
              </a:buClr>
              <a:buFont typeface="Wingdings" pitchFamily="2" charset="2"/>
              <a:buChar char="§"/>
            </a:pPr>
            <a:endParaRPr lang="en-US" sz="1800" b="1" i="1" dirty="0"/>
          </a:p>
        </p:txBody>
      </p:sp>
      <p:sp>
        <p:nvSpPr>
          <p:cNvPr id="24" name="TextBox 23"/>
          <p:cNvSpPr txBox="1"/>
          <p:nvPr/>
        </p:nvSpPr>
        <p:spPr>
          <a:xfrm>
            <a:off x="3799485" y="3926392"/>
            <a:ext cx="4800600" cy="338554"/>
          </a:xfrm>
          <a:prstGeom prst="rect">
            <a:avLst/>
          </a:prstGeom>
          <a:noFill/>
        </p:spPr>
        <p:txBody>
          <a:bodyPr wrap="square" rtlCol="0">
            <a:spAutoFit/>
          </a:bodyPr>
          <a:lstStyle/>
          <a:p>
            <a:pPr algn="ctr"/>
            <a:r>
              <a:rPr lang="en-US" sz="1600" b="1" dirty="0"/>
              <a:t>Oscilloscope “Gaussian” Frequency Response</a:t>
            </a:r>
          </a:p>
        </p:txBody>
      </p:sp>
      <p:pic>
        <p:nvPicPr>
          <p:cNvPr id="6" name="Picture 5" descr="Fig51.PNG"/>
          <p:cNvPicPr>
            <a:picLocks noChangeAspect="1"/>
          </p:cNvPicPr>
          <p:nvPr/>
        </p:nvPicPr>
        <p:blipFill>
          <a:blip r:embed="rId3" cstate="screen"/>
          <a:stretch>
            <a:fillRect/>
          </a:stretch>
        </p:blipFill>
        <p:spPr>
          <a:xfrm>
            <a:off x="4029075" y="1524604"/>
            <a:ext cx="4133850" cy="2434938"/>
          </a:xfrm>
          <a:prstGeom prst="rect">
            <a:avLst/>
          </a:prstGeom>
        </p:spPr>
      </p:pic>
      <p:sp>
        <p:nvSpPr>
          <p:cNvPr id="307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699789" y="553725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392208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Selecting the Right Bandwidth</a:t>
            </a:r>
          </a:p>
        </p:txBody>
      </p:sp>
      <p:sp>
        <p:nvSpPr>
          <p:cNvPr id="2" name="Content Placeholder 1"/>
          <p:cNvSpPr>
            <a:spLocks noGrp="1"/>
          </p:cNvSpPr>
          <p:nvPr>
            <p:ph idx="1"/>
          </p:nvPr>
        </p:nvSpPr>
        <p:spPr>
          <a:xfrm>
            <a:off x="2590800" y="4343401"/>
            <a:ext cx="7172326" cy="1841303"/>
          </a:xfrm>
        </p:spPr>
        <p:txBody>
          <a:bodyPr/>
          <a:lstStyle/>
          <a:p>
            <a:pPr>
              <a:spcBef>
                <a:spcPts val="600"/>
              </a:spcBef>
              <a:buClr>
                <a:schemeClr val="accent1"/>
              </a:buClr>
            </a:pPr>
            <a:r>
              <a:rPr lang="en-US" dirty="0"/>
              <a:t>Required BW for analog applications: ≥ 3X highest sine wave frequency.</a:t>
            </a:r>
          </a:p>
          <a:p>
            <a:pPr>
              <a:spcBef>
                <a:spcPts val="600"/>
              </a:spcBef>
              <a:buClr>
                <a:schemeClr val="accent1"/>
              </a:buClr>
            </a:pPr>
            <a:r>
              <a:rPr lang="en-US" dirty="0"/>
              <a:t>Required BW for digital applications: ≥ 5X highest digital clock rate.</a:t>
            </a:r>
          </a:p>
          <a:p>
            <a:pPr>
              <a:spcBef>
                <a:spcPts val="600"/>
              </a:spcBef>
              <a:buClr>
                <a:schemeClr val="accent1"/>
              </a:buClr>
            </a:pPr>
            <a:r>
              <a:rPr lang="en-US" dirty="0"/>
              <a:t>More accurate BW determination based on signal edge speeds (refer to “Bandwidth” application note listed at end of presentation)</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2000" b="1" i="1" dirty="0"/>
              <a:t>Input = 100-MHz Digital Clock</a:t>
            </a:r>
          </a:p>
          <a:p>
            <a:pPr marL="231775" indent="-231775">
              <a:spcAft>
                <a:spcPts val="1000"/>
              </a:spcAft>
              <a:buClr>
                <a:schemeClr val="accent1"/>
              </a:buClr>
              <a:buFont typeface="Wingdings" pitchFamily="2" charset="2"/>
              <a:buChar char="§"/>
            </a:pPr>
            <a:endParaRPr lang="en-US" sz="2000" dirty="0"/>
          </a:p>
        </p:txBody>
      </p:sp>
      <p:sp>
        <p:nvSpPr>
          <p:cNvPr id="24" name="TextBox 23"/>
          <p:cNvSpPr txBox="1"/>
          <p:nvPr/>
        </p:nvSpPr>
        <p:spPr>
          <a:xfrm>
            <a:off x="2209800" y="3695700"/>
            <a:ext cx="3962400" cy="338554"/>
          </a:xfrm>
          <a:prstGeom prst="rect">
            <a:avLst/>
          </a:prstGeom>
          <a:noFill/>
        </p:spPr>
        <p:txBody>
          <a:bodyPr wrap="square" rtlCol="0">
            <a:spAutoFit/>
          </a:bodyPr>
          <a:lstStyle/>
          <a:p>
            <a:pPr algn="ctr"/>
            <a:r>
              <a:rPr lang="en-US" sz="1600" b="1" dirty="0"/>
              <a:t>Response using a 100-MHz BW scope</a:t>
            </a:r>
          </a:p>
        </p:txBody>
      </p:sp>
      <p:sp>
        <p:nvSpPr>
          <p:cNvPr id="11" name="TextBox 10"/>
          <p:cNvSpPr txBox="1"/>
          <p:nvPr/>
        </p:nvSpPr>
        <p:spPr>
          <a:xfrm>
            <a:off x="6248400" y="3695700"/>
            <a:ext cx="3962400" cy="338554"/>
          </a:xfrm>
          <a:prstGeom prst="rect">
            <a:avLst/>
          </a:prstGeom>
          <a:noFill/>
        </p:spPr>
        <p:txBody>
          <a:bodyPr wrap="square" rtlCol="0">
            <a:spAutoFit/>
          </a:bodyPr>
          <a:lstStyle/>
          <a:p>
            <a:pPr algn="ctr"/>
            <a:r>
              <a:rPr lang="en-US" sz="1600" b="1" dirty="0"/>
              <a:t>Response using a 500-MHz BW scope</a:t>
            </a:r>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grpSp>
        <p:nvGrpSpPr>
          <p:cNvPr id="6" name="Group 5">
            <a:extLst>
              <a:ext uri="{FF2B5EF4-FFF2-40B4-BE49-F238E27FC236}">
                <a16:creationId xmlns:a16="http://schemas.microsoft.com/office/drawing/2014/main" id="{256682E7-A031-425D-B6B2-64FD127C492E}"/>
              </a:ext>
            </a:extLst>
          </p:cNvPr>
          <p:cNvGrpSpPr/>
          <p:nvPr/>
        </p:nvGrpSpPr>
        <p:grpSpPr>
          <a:xfrm>
            <a:off x="2286000" y="1397001"/>
            <a:ext cx="7848600" cy="2306331"/>
            <a:chOff x="2286000" y="1397001"/>
            <a:chExt cx="7848600" cy="2306331"/>
          </a:xfrm>
        </p:grpSpPr>
        <p:grpSp>
          <p:nvGrpSpPr>
            <p:cNvPr id="5" name="Group 4">
              <a:extLst>
                <a:ext uri="{FF2B5EF4-FFF2-40B4-BE49-F238E27FC236}">
                  <a16:creationId xmlns:a16="http://schemas.microsoft.com/office/drawing/2014/main" id="{62E48FF6-2B46-47A2-8E1C-584B3B4444B2}"/>
                </a:ext>
              </a:extLst>
            </p:cNvPr>
            <p:cNvGrpSpPr/>
            <p:nvPr/>
          </p:nvGrpSpPr>
          <p:grpSpPr>
            <a:xfrm>
              <a:off x="2286000" y="1410653"/>
              <a:ext cx="3810000" cy="2292679"/>
              <a:chOff x="2286000" y="1410653"/>
              <a:chExt cx="3810000" cy="2292679"/>
            </a:xfrm>
          </p:grpSpPr>
          <p:pic>
            <p:nvPicPr>
              <p:cNvPr id="8" name="Picture 7" descr="Fig02.png"/>
              <p:cNvPicPr>
                <a:picLocks noChangeAspect="1"/>
              </p:cNvPicPr>
              <p:nvPr/>
            </p:nvPicPr>
            <p:blipFill>
              <a:blip r:embed="rId3" cstate="screen"/>
              <a:srcRect/>
              <a:stretch>
                <a:fillRect/>
              </a:stretch>
            </p:blipFill>
            <p:spPr>
              <a:xfrm>
                <a:off x="2286000" y="1410653"/>
                <a:ext cx="3810000" cy="2292679"/>
              </a:xfrm>
              <a:prstGeom prst="rect">
                <a:avLst/>
              </a:prstGeom>
            </p:spPr>
          </p:pic>
          <p:sp>
            <p:nvSpPr>
              <p:cNvPr id="10" name="Rectangle 9">
                <a:extLst>
                  <a:ext uri="{FF2B5EF4-FFF2-40B4-BE49-F238E27FC236}">
                    <a16:creationId xmlns:a16="http://schemas.microsoft.com/office/drawing/2014/main" id="{067C438A-E043-42A6-8750-DF1187772B30}"/>
                  </a:ext>
                </a:extLst>
              </p:cNvPr>
              <p:cNvSpPr/>
              <p:nvPr/>
            </p:nvSpPr>
            <p:spPr>
              <a:xfrm>
                <a:off x="5486400"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4" name="Group 3">
              <a:extLst>
                <a:ext uri="{FF2B5EF4-FFF2-40B4-BE49-F238E27FC236}">
                  <a16:creationId xmlns:a16="http://schemas.microsoft.com/office/drawing/2014/main" id="{7E4E59C0-E977-47BC-80DB-D51E5E55C20F}"/>
                </a:ext>
              </a:extLst>
            </p:cNvPr>
            <p:cNvGrpSpPr/>
            <p:nvPr/>
          </p:nvGrpSpPr>
          <p:grpSpPr>
            <a:xfrm>
              <a:off x="6324600" y="1397001"/>
              <a:ext cx="3810000" cy="2292679"/>
              <a:chOff x="6324600" y="1397001"/>
              <a:chExt cx="3810000" cy="2292679"/>
            </a:xfrm>
          </p:grpSpPr>
          <p:pic>
            <p:nvPicPr>
              <p:cNvPr id="9" name="Picture 8" descr="Fig03.png"/>
              <p:cNvPicPr>
                <a:picLocks noChangeAspect="1"/>
              </p:cNvPicPr>
              <p:nvPr/>
            </p:nvPicPr>
            <p:blipFill>
              <a:blip r:embed="rId4" cstate="screen"/>
              <a:srcRect/>
              <a:stretch>
                <a:fillRect/>
              </a:stretch>
            </p:blipFill>
            <p:spPr>
              <a:xfrm>
                <a:off x="6324600" y="1397001"/>
                <a:ext cx="3810000" cy="2292679"/>
              </a:xfrm>
              <a:prstGeom prst="rect">
                <a:avLst/>
              </a:prstGeom>
            </p:spPr>
          </p:pic>
          <p:sp>
            <p:nvSpPr>
              <p:cNvPr id="12" name="Rectangle 11">
                <a:extLst>
                  <a:ext uri="{FF2B5EF4-FFF2-40B4-BE49-F238E27FC236}">
                    <a16:creationId xmlns:a16="http://schemas.microsoft.com/office/drawing/2014/main" id="{617858E3-C52B-4CB3-9855-43B7508D06F0}"/>
                  </a:ext>
                </a:extLst>
              </p:cNvPr>
              <p:cNvSpPr/>
              <p:nvPr/>
            </p:nvSpPr>
            <p:spPr>
              <a:xfrm>
                <a:off x="9530294"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Tree>
    <p:extLst>
      <p:ext uri="{BB962C8B-B14F-4D97-AF65-F5344CB8AC3E}">
        <p14:creationId xmlns:p14="http://schemas.microsoft.com/office/powerpoint/2010/main" val="12877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81499" y="914400"/>
            <a:ext cx="7613227" cy="737870"/>
          </a:xfrm>
        </p:spPr>
        <p:txBody>
          <a:bodyPr/>
          <a:lstStyle/>
          <a:p>
            <a:r>
              <a:rPr lang="en-US" dirty="0"/>
              <a:t>Agenda</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981498" y="1915846"/>
            <a:ext cx="7248101" cy="3733800"/>
          </a:xfrm>
        </p:spPr>
        <p:txBody>
          <a:bodyPr/>
          <a:lstStyle/>
          <a:p>
            <a:pPr>
              <a:spcBef>
                <a:spcPts val="1200"/>
              </a:spcBef>
              <a:spcAft>
                <a:spcPts val="500"/>
              </a:spcAft>
              <a:buFont typeface="Arial" panose="020B0604020202020204" pitchFamily="34" charset="0"/>
              <a:buChar char="−"/>
            </a:pPr>
            <a:r>
              <a:rPr lang="en-US" dirty="0"/>
              <a:t> What is an oscilloscope?</a:t>
            </a:r>
          </a:p>
          <a:p>
            <a:pPr>
              <a:spcBef>
                <a:spcPts val="1200"/>
              </a:spcBef>
              <a:spcAft>
                <a:spcPts val="500"/>
              </a:spcAft>
              <a:buFont typeface="Arial" panose="020B0604020202020204" pitchFamily="34" charset="0"/>
              <a:buChar char="−"/>
            </a:pPr>
            <a:r>
              <a:rPr lang="en-US" dirty="0"/>
              <a:t> Probing basics (low-frequency model)</a:t>
            </a:r>
          </a:p>
          <a:p>
            <a:pPr>
              <a:spcBef>
                <a:spcPts val="1200"/>
              </a:spcBef>
              <a:spcAft>
                <a:spcPts val="500"/>
              </a:spcAft>
              <a:buFont typeface="Arial" panose="020B0604020202020204" pitchFamily="34" charset="0"/>
              <a:buChar char="−"/>
            </a:pPr>
            <a:r>
              <a:rPr lang="en-US" dirty="0"/>
              <a:t> Making voltage and timing measurements</a:t>
            </a:r>
          </a:p>
          <a:p>
            <a:pPr>
              <a:spcBef>
                <a:spcPts val="1200"/>
              </a:spcBef>
              <a:spcAft>
                <a:spcPts val="500"/>
              </a:spcAft>
              <a:buFont typeface="Arial" panose="020B0604020202020204" pitchFamily="34" charset="0"/>
              <a:buChar char="−"/>
            </a:pPr>
            <a:r>
              <a:rPr lang="en-US" dirty="0"/>
              <a:t> Properly scaling waveforms on-screen</a:t>
            </a:r>
          </a:p>
          <a:p>
            <a:pPr>
              <a:spcBef>
                <a:spcPts val="1200"/>
              </a:spcBef>
              <a:spcAft>
                <a:spcPts val="500"/>
              </a:spcAft>
              <a:buFont typeface="Arial" panose="020B0604020202020204" pitchFamily="34" charset="0"/>
              <a:buChar char="−"/>
            </a:pPr>
            <a:r>
              <a:rPr lang="en-US" dirty="0"/>
              <a:t> Understanding oscilloscope triggering</a:t>
            </a:r>
          </a:p>
          <a:p>
            <a:pPr>
              <a:spcBef>
                <a:spcPts val="1200"/>
              </a:spcBef>
              <a:spcAft>
                <a:spcPts val="500"/>
              </a:spcAft>
              <a:buFont typeface="Arial" panose="020B0604020202020204" pitchFamily="34" charset="0"/>
              <a:buChar char="−"/>
            </a:pPr>
            <a:r>
              <a:rPr lang="en-US" dirty="0"/>
              <a:t>Oscilloscope theory of operation and performance specifications</a:t>
            </a:r>
          </a:p>
          <a:p>
            <a:pPr>
              <a:spcBef>
                <a:spcPts val="1200"/>
              </a:spcBef>
              <a:spcAft>
                <a:spcPts val="500"/>
              </a:spcAft>
              <a:buFont typeface="Arial" panose="020B0604020202020204" pitchFamily="34" charset="0"/>
              <a:buChar char="−"/>
            </a:pPr>
            <a:r>
              <a:rPr lang="en-US" dirty="0"/>
              <a:t> Probing revisited (dynamic/AC model and affects of loading)</a:t>
            </a:r>
          </a:p>
          <a:p>
            <a:pPr>
              <a:spcBef>
                <a:spcPts val="1200"/>
              </a:spcBef>
              <a:spcAft>
                <a:spcPts val="500"/>
              </a:spcAft>
              <a:buFont typeface="Arial" panose="020B0604020202020204" pitchFamily="34" charset="0"/>
              <a:buChar char="−"/>
            </a:pPr>
            <a:r>
              <a:rPr lang="en-US" dirty="0"/>
              <a:t> Using the Lab Guide and Tutorial</a:t>
            </a:r>
          </a:p>
          <a:p>
            <a:pPr>
              <a:spcBef>
                <a:spcPts val="1200"/>
              </a:spcBef>
              <a:spcAft>
                <a:spcPts val="500"/>
              </a:spcAft>
              <a:buFont typeface="Arial" panose="020B0604020202020204" pitchFamily="34" charset="0"/>
              <a:buChar char="−"/>
            </a:pPr>
            <a:r>
              <a:rPr lang="en-US" dirty="0"/>
              <a:t> Additional technical resources</a:t>
            </a:r>
          </a:p>
        </p:txBody>
      </p:sp>
      <p:pic>
        <p:nvPicPr>
          <p:cNvPr id="8" name="Picture 4" descr="MCj02382080000[1]"/>
          <p:cNvPicPr>
            <a:picLocks noChangeAspect="1" noChangeArrowheads="1"/>
          </p:cNvPicPr>
          <p:nvPr/>
        </p:nvPicPr>
        <p:blipFill>
          <a:blip r:embed="rId3" cstate="screen"/>
          <a:srcRect/>
          <a:stretch>
            <a:fillRect/>
          </a:stretch>
        </p:blipFill>
        <p:spPr bwMode="auto">
          <a:xfrm>
            <a:off x="8229599" y="2438400"/>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307417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Other Important Oscilloscope Specifications</a:t>
            </a:r>
          </a:p>
        </p:txBody>
      </p:sp>
      <p:sp>
        <p:nvSpPr>
          <p:cNvPr id="162819" name="Rectangle 3"/>
          <p:cNvSpPr>
            <a:spLocks noGrp="1" noChangeArrowheads="1"/>
          </p:cNvSpPr>
          <p:nvPr>
            <p:ph type="body" sz="quarter" idx="13"/>
          </p:nvPr>
        </p:nvSpPr>
        <p:spPr>
          <a:xfrm>
            <a:off x="1828800" y="1123538"/>
            <a:ext cx="4572000" cy="3048000"/>
          </a:xfrm>
        </p:spPr>
        <p:txBody>
          <a:bodyPr/>
          <a:lstStyle/>
          <a:p>
            <a:pPr marL="285750" indent="-285750">
              <a:spcBef>
                <a:spcPts val="600"/>
              </a:spcBef>
              <a:buFont typeface="Arial Narrow" panose="020B0606020202030204" pitchFamily="34" charset="0"/>
              <a:buChar char="―"/>
            </a:pPr>
            <a:r>
              <a:rPr lang="en-US" sz="1800" u="sng" dirty="0">
                <a:solidFill>
                  <a:schemeClr val="tx1"/>
                </a:solidFill>
                <a:latin typeface="+mn-lt"/>
              </a:rPr>
              <a:t>Sample Rate </a:t>
            </a:r>
            <a:r>
              <a:rPr lang="en-US" sz="1800" dirty="0">
                <a:solidFill>
                  <a:schemeClr val="tx1"/>
                </a:solidFill>
                <a:latin typeface="+mn-lt"/>
              </a:rPr>
              <a:t>(in samples/sec) – Should be ≥ 4X BW</a:t>
            </a:r>
          </a:p>
          <a:p>
            <a:pPr marL="285750" indent="-285750">
              <a:spcBef>
                <a:spcPts val="600"/>
              </a:spcBef>
              <a:buFont typeface="Arial Narrow" panose="020B0606020202030204" pitchFamily="34" charset="0"/>
              <a:buChar char="―"/>
            </a:pPr>
            <a:r>
              <a:rPr lang="en-US" sz="1800" u="sng" dirty="0">
                <a:solidFill>
                  <a:schemeClr val="tx1"/>
                </a:solidFill>
                <a:latin typeface="+mn-lt"/>
              </a:rPr>
              <a:t>Memory Depth </a:t>
            </a:r>
            <a:r>
              <a:rPr lang="en-US" sz="1800" dirty="0">
                <a:solidFill>
                  <a:schemeClr val="tx1"/>
                </a:solidFill>
                <a:latin typeface="+mn-lt"/>
              </a:rPr>
              <a:t>– Determines the longest waveforms that can be captured while still sampling at the scope’s maximum sample rate.</a:t>
            </a:r>
          </a:p>
          <a:p>
            <a:pPr marL="285750" indent="-285750">
              <a:spcBef>
                <a:spcPts val="600"/>
              </a:spcBef>
              <a:buFont typeface="Arial Narrow" panose="020B0606020202030204" pitchFamily="34" charset="0"/>
              <a:buChar char="―"/>
            </a:pPr>
            <a:r>
              <a:rPr lang="en-US" sz="1800" u="sng" dirty="0">
                <a:solidFill>
                  <a:schemeClr val="tx1"/>
                </a:solidFill>
                <a:latin typeface="+mn-lt"/>
              </a:rPr>
              <a:t>Number of Channels </a:t>
            </a:r>
            <a:r>
              <a:rPr lang="en-US" sz="1800" dirty="0">
                <a:solidFill>
                  <a:schemeClr val="tx1"/>
                </a:solidFill>
                <a:latin typeface="+mn-lt"/>
              </a:rPr>
              <a:t>– Typically 2 or 4 channels. MSO models add 8 to 32 channels of digital acquisition with 1-bit resolution (high or low).</a:t>
            </a:r>
          </a:p>
        </p:txBody>
      </p:sp>
      <p:sp>
        <p:nvSpPr>
          <p:cNvPr id="12" name="Rectangle 3"/>
          <p:cNvSpPr txBox="1">
            <a:spLocks noChangeArrowheads="1"/>
          </p:cNvSpPr>
          <p:nvPr/>
        </p:nvSpPr>
        <p:spPr bwMode="black">
          <a:xfrm>
            <a:off x="1851562" y="4114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eaLnBrk="0" fontAlgn="base" hangingPunct="0">
              <a:spcBef>
                <a:spcPct val="0"/>
              </a:spcBef>
              <a:spcAft>
                <a:spcPts val="1000"/>
              </a:spcAft>
              <a:buFont typeface="Arial" panose="020B0604020202020204" pitchFamily="34" charset="0"/>
              <a:buChar char="−"/>
              <a:defRPr/>
            </a:pPr>
            <a:r>
              <a:rPr lang="en-US" u="sng" kern="0" dirty="0"/>
              <a:t>Waveform Update Rate </a:t>
            </a:r>
            <a:r>
              <a:rPr lang="en-US" kern="0" dirty="0"/>
              <a:t>– Faster update rates enhance probability of capturing infrequently occurring circuit problems.</a:t>
            </a:r>
          </a:p>
          <a:p>
            <a:pPr marL="285750" indent="-285750" eaLnBrk="0" fontAlgn="base" hangingPunct="0">
              <a:spcBef>
                <a:spcPct val="0"/>
              </a:spcBef>
              <a:spcAft>
                <a:spcPts val="1000"/>
              </a:spcAft>
              <a:buFont typeface="Arial" panose="020B0604020202020204" pitchFamily="34" charset="0"/>
              <a:buChar char="−"/>
              <a:defRPr/>
            </a:pPr>
            <a:r>
              <a:rPr lang="en-US" u="sng" kern="0" dirty="0"/>
              <a:t>Display Quality </a:t>
            </a:r>
            <a:r>
              <a:rPr lang="en-US" kern="0" dirty="0"/>
              <a:t>– Size, resolution, number of levels of intensity gradation.</a:t>
            </a:r>
          </a:p>
          <a:p>
            <a:pPr marL="285750" indent="-285750" eaLnBrk="0" fontAlgn="base" hangingPunct="0">
              <a:spcBef>
                <a:spcPct val="0"/>
              </a:spcBef>
              <a:spcAft>
                <a:spcPts val="1000"/>
              </a:spcAft>
              <a:buFont typeface="Arial" panose="020B0604020202020204" pitchFamily="34" charset="0"/>
              <a:buChar char="−"/>
              <a:defRPr/>
            </a:pPr>
            <a:r>
              <a:rPr lang="en-US" u="sng" kern="0" dirty="0"/>
              <a:t>Advanced Triggering Modes </a:t>
            </a:r>
            <a:r>
              <a:rPr lang="en-US" kern="0" dirty="0"/>
              <a:t>– Time-qualified pulse widths, Pattern, Video, Serial, Pulse Violation (edge speed, Setup/Hold time, Runt), etc.</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2954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225347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000" dirty="0"/>
              <a:t>Probing Revisited - Dynamic/AC Probe Model</a:t>
            </a:r>
          </a:p>
        </p:txBody>
      </p:sp>
      <p:sp>
        <p:nvSpPr>
          <p:cNvPr id="162819" name="Rectangle 3"/>
          <p:cNvSpPr>
            <a:spLocks noGrp="1" noChangeArrowheads="1"/>
          </p:cNvSpPr>
          <p:nvPr>
            <p:ph type="body" sz="quarter" idx="13"/>
          </p:nvPr>
        </p:nvSpPr>
        <p:spPr>
          <a:xfrm>
            <a:off x="1981200" y="3429001"/>
            <a:ext cx="8534400" cy="2302877"/>
          </a:xfrm>
        </p:spPr>
        <p:txBody>
          <a:bodyPr/>
          <a:lstStyle/>
          <a:p>
            <a:pPr marL="285750" indent="-285750">
              <a:spcBef>
                <a:spcPts val="600"/>
              </a:spcBef>
              <a:buFont typeface="Arial Narrow" panose="020B0606020202030204" pitchFamily="34" charset="0"/>
              <a:buChar char="―"/>
            </a:pPr>
            <a:r>
              <a:rPr lang="en-US" sz="1800" b="1" i="1" dirty="0">
                <a:solidFill>
                  <a:schemeClr val="tx1"/>
                </a:solidFill>
                <a:latin typeface="+mn-lt"/>
              </a:rPr>
              <a:t>C</a:t>
            </a:r>
            <a:r>
              <a:rPr lang="en-US" sz="1200" b="1" i="1" baseline="-25000" dirty="0">
                <a:solidFill>
                  <a:schemeClr val="tx1"/>
                </a:solidFill>
                <a:latin typeface="+mn-lt"/>
              </a:rPr>
              <a:t>scope</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cable</a:t>
            </a:r>
            <a:r>
              <a:rPr lang="en-US" sz="1800" dirty="0">
                <a:solidFill>
                  <a:schemeClr val="tx1"/>
                </a:solidFill>
                <a:latin typeface="+mn-lt"/>
              </a:rPr>
              <a:t> are inherent/parasitic capacitances (not intentionally designed-in)</a:t>
            </a:r>
          </a:p>
          <a:p>
            <a:pPr marL="285750" indent="-285750">
              <a:spcBef>
                <a:spcPts val="600"/>
              </a:spcBef>
              <a:buFont typeface="Arial Narrow" panose="020B0606020202030204" pitchFamily="34" charset="0"/>
              <a:buChar char="―"/>
            </a:pPr>
            <a:r>
              <a:rPr lang="en-US" sz="1800" b="1" i="1" dirty="0">
                <a:solidFill>
                  <a:schemeClr val="tx1"/>
                </a:solidFill>
                <a:latin typeface="+mn-lt"/>
              </a:rPr>
              <a:t>C</a:t>
            </a:r>
            <a:r>
              <a:rPr lang="en-US" sz="1800" b="1" i="1" baseline="-25000" dirty="0">
                <a:solidFill>
                  <a:schemeClr val="tx1"/>
                </a:solidFill>
                <a:latin typeface="+mn-lt"/>
              </a:rPr>
              <a:t>t</a:t>
            </a:r>
            <a:r>
              <a:rPr lang="en-US" sz="1200" b="1" i="1" baseline="-25000" dirty="0">
                <a:solidFill>
                  <a:schemeClr val="tx1"/>
                </a:solidFill>
                <a:latin typeface="+mn-lt"/>
              </a:rPr>
              <a:t>ip</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comp</a:t>
            </a:r>
            <a:r>
              <a:rPr lang="en-US" sz="1200" dirty="0">
                <a:solidFill>
                  <a:schemeClr val="tx1"/>
                </a:solidFill>
                <a:latin typeface="+mn-lt"/>
              </a:rPr>
              <a:t> </a:t>
            </a:r>
            <a:r>
              <a:rPr lang="en-US" sz="1800" dirty="0">
                <a:solidFill>
                  <a:schemeClr val="tx1"/>
                </a:solidFill>
                <a:latin typeface="+mn-lt"/>
              </a:rPr>
              <a:t>are intentionally designed-in to compensate for </a:t>
            </a:r>
            <a:r>
              <a:rPr lang="en-US" sz="1800" b="1" i="1" dirty="0">
                <a:solidFill>
                  <a:schemeClr val="tx1"/>
                </a:solidFill>
                <a:latin typeface="+mn-lt"/>
              </a:rPr>
              <a:t>C</a:t>
            </a:r>
            <a:r>
              <a:rPr lang="en-US" sz="1200" b="1" i="1" baseline="-25000" dirty="0">
                <a:solidFill>
                  <a:schemeClr val="tx1"/>
                </a:solidFill>
                <a:latin typeface="+mn-lt"/>
              </a:rPr>
              <a:t>scope</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cable</a:t>
            </a:r>
            <a:r>
              <a:rPr lang="en-US" sz="1800" dirty="0">
                <a:solidFill>
                  <a:schemeClr val="tx1"/>
                </a:solidFill>
                <a:latin typeface="+mn-lt"/>
              </a:rPr>
              <a:t>.</a:t>
            </a:r>
          </a:p>
          <a:p>
            <a:pPr marL="285750" indent="-285750">
              <a:spcBef>
                <a:spcPts val="600"/>
              </a:spcBef>
              <a:buFont typeface="Arial Narrow" panose="020B0606020202030204" pitchFamily="34" charset="0"/>
              <a:buChar char="―"/>
            </a:pPr>
            <a:r>
              <a:rPr lang="en-US" sz="1800" dirty="0">
                <a:solidFill>
                  <a:schemeClr val="tx1"/>
                </a:solidFill>
                <a:latin typeface="+mn-lt"/>
              </a:rPr>
              <a:t>With properly adjusted probe compensation, the dynamic/AC attenuation due to frequency-dependant capacitive reactances should match the designed-in resistive voltage-divider attenuation (10:1).</a:t>
            </a:r>
          </a:p>
        </p:txBody>
      </p:sp>
      <p:pic>
        <p:nvPicPr>
          <p:cNvPr id="84994" name="Picture 2"/>
          <p:cNvPicPr>
            <a:picLocks noChangeAspect="1" noChangeArrowheads="1"/>
          </p:cNvPicPr>
          <p:nvPr/>
        </p:nvPicPr>
        <p:blipFill>
          <a:blip r:embed="rId3" cstate="screen"/>
          <a:srcRect/>
          <a:stretch>
            <a:fillRect/>
          </a:stretch>
        </p:blipFill>
        <p:spPr bwMode="auto">
          <a:xfrm>
            <a:off x="2065811" y="1468734"/>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4648200" y="711764"/>
            <a:ext cx="5867400" cy="2260036"/>
          </a:xfrm>
          <a:prstGeom prst="rect">
            <a:avLst/>
          </a:prstGeom>
          <a:noFill/>
          <a:ln w="9525">
            <a:noFill/>
            <a:miter lim="800000"/>
            <a:headEnd/>
            <a:tailEnd/>
          </a:ln>
        </p:spPr>
      </p:pic>
      <p:sp>
        <p:nvSpPr>
          <p:cNvPr id="7" name="TextBox 6"/>
          <p:cNvSpPr txBox="1"/>
          <p:nvPr/>
        </p:nvSpPr>
        <p:spPr>
          <a:xfrm>
            <a:off x="6629401" y="2819400"/>
            <a:ext cx="2704587" cy="338554"/>
          </a:xfrm>
          <a:prstGeom prst="rect">
            <a:avLst/>
          </a:prstGeom>
          <a:noFill/>
        </p:spPr>
        <p:txBody>
          <a:bodyPr wrap="none" rtlCol="0">
            <a:spAutoFit/>
          </a:bodyPr>
          <a:lstStyle/>
          <a:p>
            <a:r>
              <a:rPr lang="en-US" sz="1600" b="1" dirty="0"/>
              <a:t>Passive 10:1 Probe Model</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2620926" y="5731877"/>
            <a:ext cx="6540573" cy="338554"/>
          </a:xfrm>
          <a:prstGeom prst="rect">
            <a:avLst/>
          </a:prstGeom>
          <a:noFill/>
        </p:spPr>
        <p:txBody>
          <a:bodyPr wrap="none" rtlCol="0">
            <a:spAutoFit/>
          </a:bodyPr>
          <a:lstStyle/>
          <a:p>
            <a:r>
              <a:rPr lang="en-US" sz="1600" b="1" i="1" dirty="0"/>
              <a:t>Where </a:t>
            </a:r>
            <a:r>
              <a:rPr lang="en-US" sz="1600" b="1" i="1" dirty="0" err="1"/>
              <a:t>C</a:t>
            </a:r>
            <a:r>
              <a:rPr lang="en-US" sz="1600" b="1" i="1" baseline="-25000" dirty="0" err="1"/>
              <a:t>parallel</a:t>
            </a:r>
            <a:r>
              <a:rPr lang="en-US" sz="1600" b="1" i="1" dirty="0"/>
              <a:t> is the parallel combination of C</a:t>
            </a:r>
            <a:r>
              <a:rPr lang="en-US" sz="1600" b="1" i="1" baseline="-25000" dirty="0"/>
              <a:t>comp</a:t>
            </a:r>
            <a:r>
              <a:rPr lang="en-US" sz="1600" b="1" i="1" dirty="0"/>
              <a:t> + C</a:t>
            </a:r>
            <a:r>
              <a:rPr lang="en-US" sz="1600" b="1" i="1" baseline="-25000" dirty="0"/>
              <a:t>cable</a:t>
            </a:r>
            <a:r>
              <a:rPr lang="en-US" sz="1600" b="1" i="1" dirty="0"/>
              <a:t> + C</a:t>
            </a:r>
            <a:r>
              <a:rPr lang="en-US" sz="1600" b="1" i="1" baseline="-25000" dirty="0"/>
              <a:t>scope</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093463" y="5029201"/>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91974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Compensating the Probes</a:t>
            </a:r>
          </a:p>
        </p:txBody>
      </p:sp>
      <p:sp>
        <p:nvSpPr>
          <p:cNvPr id="162819" name="Rectangle 3"/>
          <p:cNvSpPr>
            <a:spLocks noGrp="1" noChangeArrowheads="1"/>
          </p:cNvSpPr>
          <p:nvPr>
            <p:ph type="body" sz="quarter" idx="13"/>
          </p:nvPr>
        </p:nvSpPr>
        <p:spPr>
          <a:xfrm>
            <a:off x="2476500" y="4343400"/>
            <a:ext cx="7239000" cy="2209800"/>
          </a:xfrm>
        </p:spPr>
        <p:txBody>
          <a:bodyPr/>
          <a:lstStyle/>
          <a:p>
            <a:pPr marL="285750" indent="-285750">
              <a:spcBef>
                <a:spcPts val="600"/>
              </a:spcBef>
              <a:buFont typeface="Arial" panose="020B0604020202020204" pitchFamily="34" charset="0"/>
              <a:buChar char="−"/>
            </a:pPr>
            <a:r>
              <a:rPr lang="en-US" sz="1800" dirty="0">
                <a:solidFill>
                  <a:schemeClr val="tx1"/>
                </a:solidFill>
                <a:latin typeface="+mn-lt"/>
              </a:rPr>
              <a:t>Connect Channel-1 and Channel-2 probes to the “Probe Comp” terminal (same as Demo2).</a:t>
            </a:r>
          </a:p>
          <a:p>
            <a:pPr marL="285750" indent="-285750">
              <a:spcBef>
                <a:spcPts val="600"/>
              </a:spcBef>
              <a:buFont typeface="Arial" panose="020B0604020202020204" pitchFamily="34" charset="0"/>
              <a:buChar char="−"/>
            </a:pPr>
            <a:r>
              <a:rPr lang="en-US" sz="1800" dirty="0">
                <a:solidFill>
                  <a:schemeClr val="tx1"/>
                </a:solidFill>
                <a:latin typeface="+mn-lt"/>
              </a:rPr>
              <a:t>Adjust V/div and s/div knobs to display both waveforms on-screen.</a:t>
            </a:r>
          </a:p>
          <a:p>
            <a:pPr marL="285750" indent="-285750">
              <a:spcBef>
                <a:spcPts val="600"/>
              </a:spcBef>
              <a:buFont typeface="Arial" panose="020B0604020202020204" pitchFamily="34" charset="0"/>
              <a:buChar char="−"/>
            </a:pPr>
            <a:r>
              <a:rPr lang="en-US" sz="1800" dirty="0">
                <a:solidFill>
                  <a:schemeClr val="tx1"/>
                </a:solidFill>
                <a:latin typeface="+mn-lt"/>
              </a:rPr>
              <a:t>Using a small flat-blade screw driver, adjust the variable probe compensation capacitor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on both probes for a flat (square) response. </a:t>
            </a:r>
          </a:p>
        </p:txBody>
      </p:sp>
      <p:sp>
        <p:nvSpPr>
          <p:cNvPr id="7" name="TextBox 6"/>
          <p:cNvSpPr txBox="1"/>
          <p:nvPr/>
        </p:nvSpPr>
        <p:spPr>
          <a:xfrm>
            <a:off x="2865154" y="3532275"/>
            <a:ext cx="2326278" cy="338554"/>
          </a:xfrm>
          <a:prstGeom prst="rect">
            <a:avLst/>
          </a:prstGeom>
          <a:noFill/>
        </p:spPr>
        <p:txBody>
          <a:bodyPr wrap="none" rtlCol="0">
            <a:spAutoFit/>
          </a:bodyPr>
          <a:lstStyle/>
          <a:p>
            <a:r>
              <a:rPr lang="en-US" sz="1600" b="1" dirty="0"/>
              <a:t>Proper Compensation</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105833" y="3532276"/>
            <a:ext cx="4134465" cy="584775"/>
          </a:xfrm>
          <a:prstGeom prst="rect">
            <a:avLst/>
          </a:prstGeom>
          <a:noFill/>
        </p:spPr>
        <p:txBody>
          <a:bodyPr wrap="none" rtlCol="0">
            <a:spAutoFit/>
          </a:bodyPr>
          <a:lstStyle/>
          <a:p>
            <a:r>
              <a:rPr lang="en-US" sz="1600" b="1" dirty="0"/>
              <a:t>Channel-1 (yellow) = Over compensated</a:t>
            </a:r>
          </a:p>
          <a:p>
            <a:r>
              <a:rPr lang="en-US" sz="1600" b="1" dirty="0"/>
              <a:t>Channel-2 (green) = Under compensated</a:t>
            </a: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grpSp>
        <p:nvGrpSpPr>
          <p:cNvPr id="6" name="Group 5">
            <a:extLst>
              <a:ext uri="{FF2B5EF4-FFF2-40B4-BE49-F238E27FC236}">
                <a16:creationId xmlns:a16="http://schemas.microsoft.com/office/drawing/2014/main" id="{5EE44633-6076-42D4-B53A-77B12938B3B0}"/>
              </a:ext>
            </a:extLst>
          </p:cNvPr>
          <p:cNvGrpSpPr/>
          <p:nvPr/>
        </p:nvGrpSpPr>
        <p:grpSpPr>
          <a:xfrm>
            <a:off x="2143432" y="1246276"/>
            <a:ext cx="7924800" cy="2292679"/>
            <a:chOff x="2143432" y="1246276"/>
            <a:chExt cx="7924800" cy="2292679"/>
          </a:xfrm>
        </p:grpSpPr>
        <p:grpSp>
          <p:nvGrpSpPr>
            <p:cNvPr id="4" name="Group 3">
              <a:extLst>
                <a:ext uri="{FF2B5EF4-FFF2-40B4-BE49-F238E27FC236}">
                  <a16:creationId xmlns:a16="http://schemas.microsoft.com/office/drawing/2014/main" id="{E8F2ACC3-3976-469F-9FC1-51DD8D05AC3B}"/>
                </a:ext>
              </a:extLst>
            </p:cNvPr>
            <p:cNvGrpSpPr/>
            <p:nvPr/>
          </p:nvGrpSpPr>
          <p:grpSpPr>
            <a:xfrm>
              <a:off x="2143432" y="1246276"/>
              <a:ext cx="3810000" cy="2292679"/>
              <a:chOff x="2143432" y="1246276"/>
              <a:chExt cx="3810000" cy="2292679"/>
            </a:xfrm>
          </p:grpSpPr>
          <p:pic>
            <p:nvPicPr>
              <p:cNvPr id="11" name="Picture 10" descr="Fig21.png"/>
              <p:cNvPicPr>
                <a:picLocks noChangeAspect="1"/>
              </p:cNvPicPr>
              <p:nvPr/>
            </p:nvPicPr>
            <p:blipFill>
              <a:blip r:embed="rId3" cstate="screen"/>
              <a:srcRect t="10686"/>
              <a:stretch>
                <a:fillRect/>
              </a:stretch>
            </p:blipFill>
            <p:spPr>
              <a:xfrm>
                <a:off x="2143432" y="1246276"/>
                <a:ext cx="3810000" cy="2292679"/>
              </a:xfrm>
              <a:prstGeom prst="rect">
                <a:avLst/>
              </a:prstGeom>
            </p:spPr>
          </p:pic>
          <p:sp>
            <p:nvSpPr>
              <p:cNvPr id="3" name="Rectangle 2">
                <a:extLst>
                  <a:ext uri="{FF2B5EF4-FFF2-40B4-BE49-F238E27FC236}">
                    <a16:creationId xmlns:a16="http://schemas.microsoft.com/office/drawing/2014/main" id="{07882ADA-C5F7-47CA-B81C-32DB326F3E63}"/>
                  </a:ext>
                </a:extLst>
              </p:cNvPr>
              <p:cNvSpPr/>
              <p:nvPr/>
            </p:nvSpPr>
            <p:spPr>
              <a:xfrm>
                <a:off x="5357815"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5" name="Group 4">
              <a:extLst>
                <a:ext uri="{FF2B5EF4-FFF2-40B4-BE49-F238E27FC236}">
                  <a16:creationId xmlns:a16="http://schemas.microsoft.com/office/drawing/2014/main" id="{EF34A6D6-40E4-4648-A7D3-1446AE996ED4}"/>
                </a:ext>
              </a:extLst>
            </p:cNvPr>
            <p:cNvGrpSpPr/>
            <p:nvPr/>
          </p:nvGrpSpPr>
          <p:grpSpPr>
            <a:xfrm>
              <a:off x="6258232" y="1246276"/>
              <a:ext cx="3810000" cy="2292679"/>
              <a:chOff x="6258232" y="1246276"/>
              <a:chExt cx="3810000" cy="2292679"/>
            </a:xfrm>
          </p:grpSpPr>
          <p:pic>
            <p:nvPicPr>
              <p:cNvPr id="13" name="Picture 12" descr="Fig22.png"/>
              <p:cNvPicPr>
                <a:picLocks noChangeAspect="1"/>
              </p:cNvPicPr>
              <p:nvPr/>
            </p:nvPicPr>
            <p:blipFill>
              <a:blip r:embed="rId4" cstate="screen"/>
              <a:srcRect t="10686"/>
              <a:stretch>
                <a:fillRect/>
              </a:stretch>
            </p:blipFill>
            <p:spPr>
              <a:xfrm>
                <a:off x="6258232" y="1246276"/>
                <a:ext cx="3810000" cy="2292679"/>
              </a:xfrm>
              <a:prstGeom prst="rect">
                <a:avLst/>
              </a:prstGeom>
            </p:spPr>
          </p:pic>
          <p:sp>
            <p:nvSpPr>
              <p:cNvPr id="15" name="Rectangle 14">
                <a:extLst>
                  <a:ext uri="{FF2B5EF4-FFF2-40B4-BE49-F238E27FC236}">
                    <a16:creationId xmlns:a16="http://schemas.microsoft.com/office/drawing/2014/main" id="{7052A492-121B-4EC9-86BF-8A3E52D70DE5}"/>
                  </a:ext>
                </a:extLst>
              </p:cNvPr>
              <p:cNvSpPr/>
              <p:nvPr/>
            </p:nvSpPr>
            <p:spPr>
              <a:xfrm>
                <a:off x="9448800"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Tree>
    <p:extLst>
      <p:ext uri="{BB962C8B-B14F-4D97-AF65-F5344CB8AC3E}">
        <p14:creationId xmlns:p14="http://schemas.microsoft.com/office/powerpoint/2010/main" val="228703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Probe Loading</a:t>
            </a:r>
          </a:p>
        </p:txBody>
      </p:sp>
      <p:sp>
        <p:nvSpPr>
          <p:cNvPr id="2" name="Content Placeholder 1"/>
          <p:cNvSpPr>
            <a:spLocks noGrp="1"/>
          </p:cNvSpPr>
          <p:nvPr>
            <p:ph idx="1"/>
          </p:nvPr>
        </p:nvSpPr>
        <p:spPr>
          <a:xfrm>
            <a:off x="2438401" y="1143000"/>
            <a:ext cx="7777163" cy="5181600"/>
          </a:xfrm>
        </p:spPr>
        <p:txBody>
          <a:bodyPr/>
          <a:lstStyle/>
          <a:p>
            <a:pPr marL="285750" indent="-285750">
              <a:buFont typeface="Arial Narrow" panose="020B0606020202030204" pitchFamily="34" charset="0"/>
              <a:buChar char="―"/>
            </a:pPr>
            <a:r>
              <a:rPr lang="en-US" dirty="0"/>
              <a:t>The probe and scope input model can be simplified down to a single resistor and capacitor.</a:t>
            </a:r>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r>
              <a:rPr lang="en-US" dirty="0"/>
              <a:t>Any instrument (not just scopes) connected to a circuit becomes a part of the circuit under test and will affect measured results… especially at higher frequencies. </a:t>
            </a:r>
          </a:p>
          <a:p>
            <a:pPr marL="285750" indent="-285750">
              <a:buFont typeface="Arial Narrow" panose="020B0606020202030204" pitchFamily="34" charset="0"/>
              <a:buChar char="―"/>
            </a:pPr>
            <a:r>
              <a:rPr lang="en-US" dirty="0"/>
              <a:t>“Loading” implies the negative affects that the scope/probe may have on the circuit’s performance. </a:t>
            </a:r>
          </a:p>
          <a:p>
            <a:endParaRPr lang="en-US" dirty="0"/>
          </a:p>
        </p:txBody>
      </p:sp>
      <p:sp>
        <p:nvSpPr>
          <p:cNvPr id="162819" name="Rectangle 3"/>
          <p:cNvSpPr>
            <a:spLocks noGrp="1" noChangeArrowheads="1"/>
          </p:cNvSpPr>
          <p:nvPr>
            <p:ph type="body" sz="quarter" idx="13"/>
          </p:nvPr>
        </p:nvSpPr>
        <p:spPr>
          <a:xfrm>
            <a:off x="4759892" y="3810000"/>
            <a:ext cx="2764404" cy="457200"/>
          </a:xfrm>
        </p:spPr>
        <p:txBody>
          <a:bodyPr/>
          <a:lstStyle/>
          <a:p>
            <a:r>
              <a:rPr lang="en-US" sz="1800" b="1" dirty="0">
                <a:solidFill>
                  <a:schemeClr val="tx1"/>
                </a:solidFill>
              </a:rPr>
              <a:t>Probe + Scope Loading Model</a:t>
            </a:r>
          </a:p>
          <a:p>
            <a:endParaRPr lang="en-US" sz="1800" dirty="0">
              <a:solidFill>
                <a:schemeClr val="tx1"/>
              </a:solidFill>
            </a:endParaRP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4759892" y="1905001"/>
            <a:ext cx="2369746" cy="1751837"/>
          </a:xfrm>
          <a:prstGeom prst="rect">
            <a:avLst/>
          </a:prstGeom>
        </p:spPr>
      </p:pic>
      <p:sp>
        <p:nvSpPr>
          <p:cNvPr id="12" name="TextBox 11"/>
          <p:cNvSpPr txBox="1"/>
          <p:nvPr/>
        </p:nvSpPr>
        <p:spPr>
          <a:xfrm>
            <a:off x="6436292" y="2286000"/>
            <a:ext cx="657552" cy="338554"/>
          </a:xfrm>
          <a:prstGeom prst="rect">
            <a:avLst/>
          </a:prstGeom>
          <a:solidFill>
            <a:schemeClr val="bg1"/>
          </a:solidFill>
        </p:spPr>
        <p:txBody>
          <a:bodyPr wrap="none" rtlCol="0">
            <a:spAutoFit/>
          </a:bodyPr>
          <a:lstStyle/>
          <a:p>
            <a:r>
              <a:rPr lang="en-US" sz="1600" b="1" dirty="0" err="1"/>
              <a:t>C</a:t>
            </a:r>
            <a:r>
              <a:rPr lang="en-US" sz="1600" b="1" baseline="-25000" dirty="0" err="1"/>
              <a:t>Load</a:t>
            </a:r>
            <a:endParaRPr lang="en-US" sz="1600" b="1" dirty="0"/>
          </a:p>
        </p:txBody>
      </p:sp>
      <p:sp>
        <p:nvSpPr>
          <p:cNvPr id="9" name="TextBox 8"/>
          <p:cNvSpPr txBox="1"/>
          <p:nvPr/>
        </p:nvSpPr>
        <p:spPr>
          <a:xfrm>
            <a:off x="4531293" y="2438400"/>
            <a:ext cx="885825" cy="338554"/>
          </a:xfrm>
          <a:prstGeom prst="rect">
            <a:avLst/>
          </a:prstGeom>
          <a:solidFill>
            <a:schemeClr val="bg1"/>
          </a:solidFill>
        </p:spPr>
        <p:txBody>
          <a:bodyPr wrap="square" rtlCol="0">
            <a:spAutoFit/>
          </a:bodyPr>
          <a:lstStyle/>
          <a:p>
            <a:r>
              <a:rPr lang="en-US" sz="1600" b="1" dirty="0"/>
              <a:t>    </a:t>
            </a:r>
            <a:r>
              <a:rPr lang="en-US" sz="1600" b="1" dirty="0" err="1"/>
              <a:t>R</a:t>
            </a:r>
            <a:r>
              <a:rPr lang="en-US" sz="1600" b="1" baseline="-25000" dirty="0" err="1"/>
              <a:t>Load</a:t>
            </a:r>
            <a:r>
              <a:rPr lang="en-US" sz="1600" b="1" baseline="-25000" dirty="0"/>
              <a:t> </a:t>
            </a:r>
            <a:endParaRPr lang="en-US" sz="16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49387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Assignment</a:t>
            </a:r>
          </a:p>
        </p:txBody>
      </p:sp>
      <p:sp>
        <p:nvSpPr>
          <p:cNvPr id="162819" name="Rectangle 3"/>
          <p:cNvSpPr>
            <a:spLocks noGrp="1" noChangeArrowheads="1"/>
          </p:cNvSpPr>
          <p:nvPr>
            <p:ph type="body" sz="quarter" idx="13"/>
          </p:nvPr>
        </p:nvSpPr>
        <p:spPr>
          <a:xfrm>
            <a:off x="2249077" y="3429000"/>
            <a:ext cx="7826525" cy="1905000"/>
          </a:xfrm>
        </p:spPr>
        <p:txBody>
          <a:bodyPr/>
          <a:lstStyle/>
          <a:p>
            <a:pPr marL="342900" indent="-342900">
              <a:buFont typeface="+mj-lt"/>
              <a:buAutoNum type="arabicPeriod"/>
            </a:pPr>
            <a:r>
              <a:rPr lang="en-US" sz="1800" dirty="0">
                <a:solidFill>
                  <a:schemeClr val="tx1"/>
                </a:solidFill>
                <a:latin typeface="+mn-lt"/>
              </a:rPr>
              <a:t>Assuming </a:t>
            </a:r>
            <a:r>
              <a:rPr lang="en-US" sz="1800" b="1" i="1" dirty="0">
                <a:solidFill>
                  <a:schemeClr val="tx1"/>
                </a:solidFill>
                <a:latin typeface="+mn-lt"/>
              </a:rPr>
              <a:t>C</a:t>
            </a:r>
            <a:r>
              <a:rPr lang="en-US" sz="1800" b="1" i="1" baseline="-25000" dirty="0">
                <a:solidFill>
                  <a:schemeClr val="tx1"/>
                </a:solidFill>
                <a:latin typeface="+mn-lt"/>
              </a:rPr>
              <a:t>scope</a:t>
            </a:r>
            <a:r>
              <a:rPr lang="en-US" sz="1800" dirty="0">
                <a:solidFill>
                  <a:schemeClr val="tx1"/>
                </a:solidFill>
                <a:latin typeface="+mn-lt"/>
              </a:rPr>
              <a:t> = 15pF, </a:t>
            </a:r>
            <a:r>
              <a:rPr lang="en-US" sz="1800" b="1" i="1" dirty="0">
                <a:solidFill>
                  <a:schemeClr val="tx1"/>
                </a:solidFill>
                <a:latin typeface="+mn-lt"/>
              </a:rPr>
              <a:t>C</a:t>
            </a:r>
            <a:r>
              <a:rPr lang="en-US" sz="1800" b="1" i="1" baseline="-25000" dirty="0">
                <a:solidFill>
                  <a:schemeClr val="tx1"/>
                </a:solidFill>
                <a:latin typeface="+mn-lt"/>
              </a:rPr>
              <a:t>cable</a:t>
            </a:r>
            <a:r>
              <a:rPr lang="en-US" sz="1800" dirty="0">
                <a:solidFill>
                  <a:schemeClr val="tx1"/>
                </a:solidFill>
                <a:latin typeface="+mn-lt"/>
              </a:rPr>
              <a:t> = 100pF and </a:t>
            </a:r>
            <a:r>
              <a:rPr lang="en-US" sz="1800" b="1" i="1" dirty="0">
                <a:solidFill>
                  <a:schemeClr val="tx1"/>
                </a:solidFill>
                <a:latin typeface="+mn-lt"/>
              </a:rPr>
              <a:t>C</a:t>
            </a:r>
            <a:r>
              <a:rPr lang="en-US" sz="1800" b="1" i="1" baseline="-25000" dirty="0">
                <a:solidFill>
                  <a:schemeClr val="tx1"/>
                </a:solidFill>
                <a:latin typeface="+mn-lt"/>
              </a:rPr>
              <a:t>tip</a:t>
            </a:r>
            <a:r>
              <a:rPr lang="en-US" sz="1800" dirty="0">
                <a:solidFill>
                  <a:schemeClr val="tx1"/>
                </a:solidFill>
                <a:latin typeface="+mn-lt"/>
              </a:rPr>
              <a:t> = 15pF, compute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if properly adjusted.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Using the computed value of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compute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Using the computed value of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compute the capacitive reactance of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at 500 </a:t>
            </a:r>
            <a:r>
              <a:rPr lang="en-US" sz="1800" dirty="0" err="1">
                <a:solidFill>
                  <a:schemeClr val="tx1"/>
                </a:solidFill>
                <a:latin typeface="+mn-lt"/>
              </a:rPr>
              <a:t>MHz.</a:t>
            </a:r>
            <a:r>
              <a:rPr lang="en-US" sz="1800" dirty="0">
                <a:solidFill>
                  <a:schemeClr val="tx1"/>
                </a:solidFill>
                <a:latin typeface="+mn-lt"/>
              </a:rPr>
              <a:t>     </a:t>
            </a:r>
            <a:r>
              <a:rPr lang="en-US" sz="1800" b="1" i="1" dirty="0">
                <a:solidFill>
                  <a:schemeClr val="tx1"/>
                </a:solidFill>
                <a:latin typeface="+mn-lt"/>
              </a:rPr>
              <a:t>X</a:t>
            </a:r>
            <a:r>
              <a:rPr lang="en-US" sz="1800" b="1" i="1" baseline="-25000" dirty="0">
                <a:solidFill>
                  <a:schemeClr val="tx1"/>
                </a:solidFill>
                <a:latin typeface="+mn-lt"/>
              </a:rPr>
              <a:t>C-Load</a:t>
            </a:r>
            <a:r>
              <a:rPr lang="en-US" sz="1800" dirty="0">
                <a:solidFill>
                  <a:schemeClr val="tx1"/>
                </a:solidFill>
                <a:latin typeface="+mn-lt"/>
              </a:rPr>
              <a:t> = ______</a:t>
            </a:r>
          </a:p>
        </p:txBody>
      </p:sp>
      <p:pic>
        <p:nvPicPr>
          <p:cNvPr id="10" name="Picture 9" descr="Fig23.jpg"/>
          <p:cNvPicPr>
            <a:picLocks noChangeAspect="1"/>
          </p:cNvPicPr>
          <p:nvPr/>
        </p:nvPicPr>
        <p:blipFill>
          <a:blip r:embed="rId3" cstate="screen"/>
          <a:stretch>
            <a:fillRect/>
          </a:stretch>
        </p:blipFill>
        <p:spPr>
          <a:xfrm>
            <a:off x="7620001" y="1332833"/>
            <a:ext cx="1783881" cy="1318736"/>
          </a:xfrm>
          <a:prstGeom prst="rect">
            <a:avLst/>
          </a:prstGeom>
        </p:spPr>
      </p:pic>
      <p:sp>
        <p:nvSpPr>
          <p:cNvPr id="12" name="TextBox 11"/>
          <p:cNvSpPr txBox="1"/>
          <p:nvPr/>
        </p:nvSpPr>
        <p:spPr>
          <a:xfrm>
            <a:off x="8908053" y="1630672"/>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1803343" y="1152692"/>
            <a:ext cx="4358997" cy="1679021"/>
          </a:xfrm>
          <a:prstGeom prst="rect">
            <a:avLst/>
          </a:prstGeom>
          <a:noFill/>
          <a:ln w="9525">
            <a:noFill/>
            <a:miter lim="800000"/>
            <a:headEnd/>
            <a:tailEnd/>
          </a:ln>
        </p:spPr>
      </p:pic>
      <p:sp>
        <p:nvSpPr>
          <p:cNvPr id="11" name="Right Arrow 10"/>
          <p:cNvSpPr/>
          <p:nvPr/>
        </p:nvSpPr>
        <p:spPr bwMode="auto">
          <a:xfrm>
            <a:off x="6451544"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69770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4540F14B-B9B4-4D81-A18D-51E762930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16" y="1542907"/>
            <a:ext cx="2643091" cy="3387072"/>
          </a:xfrm>
          <a:prstGeom prst="rect">
            <a:avLst/>
          </a:prstGeom>
          <a:ln w="15875">
            <a:solidFill>
              <a:schemeClr val="tx1"/>
            </a:solidFill>
          </a:ln>
        </p:spPr>
      </p:pic>
      <p:sp>
        <p:nvSpPr>
          <p:cNvPr id="162818" name="Rectangle 2"/>
          <p:cNvSpPr>
            <a:spLocks noGrp="1" noChangeArrowheads="1"/>
          </p:cNvSpPr>
          <p:nvPr>
            <p:ph type="title"/>
          </p:nvPr>
        </p:nvSpPr>
        <p:spPr/>
        <p:txBody>
          <a:bodyPr/>
          <a:lstStyle/>
          <a:p>
            <a:r>
              <a:rPr lang="en-US" dirty="0"/>
              <a:t>Using the Oscilloscope Lab Guide and Tutorial</a:t>
            </a:r>
          </a:p>
        </p:txBody>
      </p:sp>
      <p:sp>
        <p:nvSpPr>
          <p:cNvPr id="2" name="Content Placeholder 1"/>
          <p:cNvSpPr>
            <a:spLocks noGrp="1"/>
          </p:cNvSpPr>
          <p:nvPr>
            <p:ph idx="1"/>
          </p:nvPr>
        </p:nvSpPr>
        <p:spPr>
          <a:xfrm>
            <a:off x="2276474" y="1371599"/>
            <a:ext cx="4810127" cy="4727448"/>
          </a:xfrm>
        </p:spPr>
        <p:txBody>
          <a:bodyPr/>
          <a:lstStyle/>
          <a:p>
            <a:pPr marL="0" lvl="1" indent="-231775">
              <a:spcBef>
                <a:spcPts val="600"/>
              </a:spcBef>
              <a:spcAft>
                <a:spcPts val="600"/>
              </a:spcAft>
              <a:buClr>
                <a:schemeClr val="accent1"/>
              </a:buClr>
              <a:buNone/>
            </a:pPr>
            <a:r>
              <a:rPr lang="en-US" b="1" i="1" u="sng" dirty="0"/>
              <a:t>Homework </a:t>
            </a:r>
            <a:r>
              <a:rPr lang="en-US" b="1" i="1" dirty="0"/>
              <a:t>– </a:t>
            </a:r>
            <a:r>
              <a:rPr lang="en-US" sz="1600" b="1" i="1" dirty="0"/>
              <a:t>Read the following sections before your 1</a:t>
            </a:r>
            <a:r>
              <a:rPr lang="en-US" sz="1600" b="1" i="1" baseline="30000" dirty="0"/>
              <a:t>st</a:t>
            </a:r>
            <a:r>
              <a:rPr lang="en-US" sz="1600" b="1" i="1" dirty="0"/>
              <a:t> oscilloscope lab session:</a:t>
            </a:r>
          </a:p>
          <a:p>
            <a:pPr marL="457200" lvl="1" indent="0">
              <a:spcBef>
                <a:spcPts val="0"/>
              </a:spcBef>
              <a:buClr>
                <a:schemeClr val="accent1"/>
              </a:buClr>
              <a:buNone/>
            </a:pPr>
            <a:r>
              <a:rPr lang="en-US" sz="1600" u="sng" dirty="0"/>
              <a:t>Section 1</a:t>
            </a:r>
            <a:r>
              <a:rPr lang="en-US" sz="1600" dirty="0"/>
              <a:t> – Getting Started</a:t>
            </a:r>
          </a:p>
          <a:p>
            <a:pPr marL="457200" lvl="4" indent="0">
              <a:spcBef>
                <a:spcPts val="0"/>
              </a:spcBef>
              <a:buClr>
                <a:schemeClr val="accent1"/>
              </a:buClr>
              <a:buFont typeface="Wingdings" panose="05000000000000000000" pitchFamily="2" charset="2"/>
              <a:buChar char="ü"/>
            </a:pPr>
            <a:r>
              <a:rPr lang="en-US" sz="1600" dirty="0">
                <a:solidFill>
                  <a:schemeClr val="tx1"/>
                </a:solidFill>
              </a:rPr>
              <a:t>Oscilloscope Probing</a:t>
            </a:r>
          </a:p>
          <a:p>
            <a:pPr marL="457200" lvl="4" indent="0">
              <a:spcBef>
                <a:spcPts val="0"/>
              </a:spcBef>
              <a:buClr>
                <a:schemeClr val="accent1"/>
              </a:buClr>
              <a:buFont typeface="Wingdings" panose="05000000000000000000" pitchFamily="2" charset="2"/>
              <a:buChar char="ü"/>
            </a:pPr>
            <a:r>
              <a:rPr lang="en-US" sz="1600" dirty="0">
                <a:solidFill>
                  <a:schemeClr val="tx1"/>
                </a:solidFill>
              </a:rPr>
              <a:t>Getting Acquainted with the Front Panel</a:t>
            </a:r>
          </a:p>
          <a:p>
            <a:pPr marL="822960" lvl="1" indent="-365760">
              <a:spcBef>
                <a:spcPts val="0"/>
              </a:spcBef>
              <a:buClr>
                <a:schemeClr val="accent1"/>
              </a:buClr>
              <a:buNone/>
            </a:pPr>
            <a:r>
              <a:rPr lang="en-US" sz="1600" u="sng" dirty="0"/>
              <a:t>Appendix A</a:t>
            </a:r>
            <a:r>
              <a:rPr lang="en-US" sz="1600" dirty="0"/>
              <a:t> – Oscilloscope Block Diagram and</a:t>
            </a:r>
          </a:p>
          <a:p>
            <a:pPr marL="822960" lvl="1" indent="-365760">
              <a:spcBef>
                <a:spcPts val="0"/>
              </a:spcBef>
              <a:buClr>
                <a:schemeClr val="accent1"/>
              </a:buClr>
              <a:buNone/>
            </a:pPr>
            <a:r>
              <a:rPr lang="en-US" sz="1600" dirty="0"/>
              <a:t>Theory of Operation</a:t>
            </a:r>
          </a:p>
          <a:p>
            <a:pPr marL="457200" lvl="1" indent="0">
              <a:spcBef>
                <a:spcPts val="0"/>
              </a:spcBef>
              <a:buClr>
                <a:schemeClr val="accent1"/>
              </a:buClr>
              <a:buNone/>
            </a:pPr>
            <a:r>
              <a:rPr lang="en-US" sz="1600" u="sng" dirty="0"/>
              <a:t>Appendix B</a:t>
            </a:r>
            <a:r>
              <a:rPr lang="en-US" sz="1600" dirty="0"/>
              <a:t> – Oscilloscope Bandwidth Tutorial</a:t>
            </a:r>
          </a:p>
          <a:p>
            <a:pPr marL="457200" lvl="1" indent="-457200">
              <a:spcBef>
                <a:spcPts val="0"/>
              </a:spcBef>
              <a:buClr>
                <a:schemeClr val="accent1"/>
              </a:buClr>
              <a:buNone/>
            </a:pPr>
            <a:endParaRPr lang="en-US" sz="1600" dirty="0"/>
          </a:p>
          <a:p>
            <a:pPr marL="0" indent="0">
              <a:spcBef>
                <a:spcPts val="600"/>
              </a:spcBef>
              <a:spcAft>
                <a:spcPts val="1000"/>
              </a:spcAft>
              <a:buClr>
                <a:schemeClr val="accent1"/>
              </a:buClr>
              <a:buNone/>
            </a:pPr>
            <a:r>
              <a:rPr lang="en-US" b="1" i="1" u="sng" dirty="0"/>
              <a:t>Hands-on Oscilloscope Labs</a:t>
            </a:r>
          </a:p>
          <a:p>
            <a:pPr marL="457200" indent="0">
              <a:spcBef>
                <a:spcPts val="600"/>
              </a:spcBef>
              <a:spcAft>
                <a:spcPts val="1000"/>
              </a:spcAft>
              <a:buClr>
                <a:schemeClr val="accent1"/>
              </a:buClr>
              <a:buNone/>
            </a:pPr>
            <a:r>
              <a:rPr lang="en-US" sz="1600" u="sng" dirty="0"/>
              <a:t>Section 2</a:t>
            </a:r>
            <a:r>
              <a:rPr lang="en-US" sz="1600" dirty="0"/>
              <a:t> – Basic Oscilloscope and </a:t>
            </a:r>
            <a:r>
              <a:rPr lang="en-US" sz="1600" dirty="0" err="1"/>
              <a:t>WaveGen</a:t>
            </a:r>
            <a:r>
              <a:rPr lang="en-US" sz="1600" dirty="0"/>
              <a:t> Measurement Labs (6 individual labs)</a:t>
            </a:r>
          </a:p>
          <a:p>
            <a:pPr marL="457200" indent="0">
              <a:spcBef>
                <a:spcPts val="600"/>
              </a:spcBef>
              <a:spcAft>
                <a:spcPts val="1000"/>
              </a:spcAft>
              <a:buClr>
                <a:schemeClr val="accent1"/>
              </a:buClr>
              <a:buNone/>
            </a:pPr>
            <a:r>
              <a:rPr lang="en-US" sz="1600" u="sng" dirty="0"/>
              <a:t>Section 3</a:t>
            </a:r>
            <a:r>
              <a:rPr lang="en-US" sz="1600" dirty="0"/>
              <a:t> – Advanced Oscilloscope Measurement Labs (9 optional labs that your professor may assign)</a:t>
            </a:r>
          </a:p>
          <a:p>
            <a:pPr marL="0" indent="0">
              <a:spcBef>
                <a:spcPts val="600"/>
              </a:spcBef>
              <a:buNone/>
            </a:pPr>
            <a:endParaRPr lang="en-US" dirty="0"/>
          </a:p>
        </p:txBody>
      </p:sp>
      <p:sp>
        <p:nvSpPr>
          <p:cNvPr id="24" name="TextBox 23"/>
          <p:cNvSpPr txBox="1"/>
          <p:nvPr/>
        </p:nvSpPr>
        <p:spPr>
          <a:xfrm>
            <a:off x="6858000" y="5029200"/>
            <a:ext cx="3657600" cy="738664"/>
          </a:xfrm>
          <a:prstGeom prst="rect">
            <a:avLst/>
          </a:prstGeom>
          <a:noFill/>
        </p:spPr>
        <p:txBody>
          <a:bodyPr wrap="square" rtlCol="0">
            <a:spAutoFit/>
          </a:bodyPr>
          <a:lstStyle/>
          <a:p>
            <a:pPr algn="ctr"/>
            <a:r>
              <a:rPr lang="en-US" sz="1400" b="1" dirty="0"/>
              <a:t>Oscilloscope Lab Guide and Tutorial</a:t>
            </a:r>
          </a:p>
          <a:p>
            <a:pPr algn="ctr"/>
            <a:r>
              <a:rPr lang="en-US" sz="1400" b="1" dirty="0"/>
              <a:t>Download @ www.keysight.com/find/EDK</a:t>
            </a:r>
          </a:p>
        </p:txBody>
      </p:sp>
      <p:sp>
        <p:nvSpPr>
          <p:cNvPr id="3" name="Slide Number Placeholder 2"/>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301737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Hints on how to follow lab guide instructions</a:t>
            </a:r>
          </a:p>
        </p:txBody>
      </p:sp>
      <p:sp>
        <p:nvSpPr>
          <p:cNvPr id="162819" name="Rectangle 3"/>
          <p:cNvSpPr>
            <a:spLocks noGrp="1" noChangeArrowheads="1"/>
          </p:cNvSpPr>
          <p:nvPr>
            <p:ph type="body" sz="quarter" idx="13"/>
          </p:nvPr>
        </p:nvSpPr>
        <p:spPr>
          <a:xfrm>
            <a:off x="2486867" y="867394"/>
            <a:ext cx="7239000" cy="6752606"/>
          </a:xfrm>
        </p:spPr>
        <p:txBody>
          <a:bodyPr/>
          <a:lstStyle/>
          <a:p>
            <a:pPr>
              <a:spcAft>
                <a:spcPts val="1000"/>
              </a:spcAft>
              <a:buClr>
                <a:schemeClr val="accent1"/>
              </a:buClr>
            </a:pPr>
            <a:r>
              <a:rPr lang="en-US" sz="1800" dirty="0">
                <a:solidFill>
                  <a:schemeClr val="tx1"/>
                </a:solidFill>
                <a:latin typeface="+mn-lt"/>
              </a:rPr>
              <a:t>Bold words in brackets, such as </a:t>
            </a:r>
            <a:r>
              <a:rPr lang="en-US" sz="1800" b="1" dirty="0">
                <a:solidFill>
                  <a:schemeClr val="tx1"/>
                </a:solidFill>
                <a:latin typeface="+mn-lt"/>
              </a:rPr>
              <a:t>[Help]</a:t>
            </a:r>
            <a:r>
              <a:rPr lang="en-US" sz="1800" dirty="0">
                <a:solidFill>
                  <a:schemeClr val="tx1"/>
                </a:solidFill>
                <a:latin typeface="+mn-lt"/>
              </a:rPr>
              <a:t>, refers to a front panel key.</a:t>
            </a:r>
          </a:p>
          <a:p>
            <a:pPr>
              <a:spcAft>
                <a:spcPts val="1000"/>
              </a:spcAft>
              <a:buClr>
                <a:schemeClr val="accent1"/>
              </a:buClr>
            </a:pPr>
            <a:endParaRPr lang="en-US" sz="1800" dirty="0">
              <a:solidFill>
                <a:schemeClr val="tx1"/>
              </a:solidFill>
              <a:latin typeface="+mn-lt"/>
            </a:endParaRPr>
          </a:p>
          <a:p>
            <a:pPr>
              <a:spcAft>
                <a:spcPts val="1000"/>
              </a:spcAft>
              <a:buClr>
                <a:schemeClr val="accent1"/>
              </a:buClr>
            </a:pPr>
            <a:r>
              <a:rPr lang="en-US" sz="1800" dirty="0">
                <a:solidFill>
                  <a:schemeClr val="tx1"/>
                </a:solidFill>
                <a:latin typeface="+mn-lt"/>
              </a:rPr>
              <a:t>“</a:t>
            </a:r>
            <a:r>
              <a:rPr lang="en-US" sz="1800" dirty="0" err="1">
                <a:solidFill>
                  <a:schemeClr val="tx1"/>
                </a:solidFill>
                <a:latin typeface="+mn-lt"/>
              </a:rPr>
              <a:t>Softkeys</a:t>
            </a:r>
            <a:r>
              <a:rPr lang="en-US" sz="1800" dirty="0">
                <a:solidFill>
                  <a:schemeClr val="tx1"/>
                </a:solidFill>
                <a:latin typeface="+mn-lt"/>
              </a:rPr>
              <a:t>” refer to the 6 keys/buttons below the scope’s display. The function of these keys change depending upon the selected menu.</a:t>
            </a:r>
          </a:p>
          <a:p>
            <a:pPr>
              <a:spcAft>
                <a:spcPts val="1000"/>
              </a:spcAft>
              <a:buClr>
                <a:schemeClr val="accent1"/>
              </a:buClr>
            </a:pPr>
            <a:endParaRPr lang="en-US" sz="1800" dirty="0">
              <a:solidFill>
                <a:schemeClr val="tx1"/>
              </a:solidFill>
              <a:latin typeface="+mn-lt"/>
            </a:endParaRPr>
          </a:p>
          <a:p>
            <a:pPr>
              <a:spcAft>
                <a:spcPts val="1000"/>
              </a:spcAft>
              <a:buClr>
                <a:schemeClr val="accent1"/>
              </a:buClr>
            </a:pPr>
            <a:endParaRPr lang="en-US" sz="1800" dirty="0">
              <a:solidFill>
                <a:schemeClr val="tx1"/>
              </a:solidFill>
              <a:latin typeface="+mn-lt"/>
            </a:endParaRPr>
          </a:p>
          <a:p>
            <a:pPr>
              <a:spcAft>
                <a:spcPts val="200"/>
              </a:spcAft>
              <a:buClr>
                <a:schemeClr val="accent1"/>
              </a:buClr>
            </a:pPr>
            <a:endParaRPr lang="en-US" sz="1800" dirty="0">
              <a:solidFill>
                <a:schemeClr val="tx1"/>
              </a:solidFill>
              <a:latin typeface="+mn-lt"/>
            </a:endParaRPr>
          </a:p>
          <a:p>
            <a:pPr>
              <a:spcBef>
                <a:spcPts val="0"/>
              </a:spcBef>
              <a:buClr>
                <a:schemeClr val="accent1"/>
              </a:buClr>
            </a:pPr>
            <a:r>
              <a:rPr lang="en-US" sz="1800" dirty="0">
                <a:solidFill>
                  <a:schemeClr val="tx1"/>
                </a:solidFill>
                <a:latin typeface="+mn-lt"/>
              </a:rPr>
              <a:t>A softkey labeled with the curled green arrow (      ) indicates</a:t>
            </a:r>
          </a:p>
          <a:p>
            <a:pPr>
              <a:spcBef>
                <a:spcPts val="0"/>
              </a:spcBef>
              <a:buClr>
                <a:schemeClr val="accent1"/>
              </a:buClr>
            </a:pPr>
            <a:r>
              <a:rPr lang="en-US" sz="1800" dirty="0">
                <a:solidFill>
                  <a:schemeClr val="tx1"/>
                </a:solidFill>
                <a:latin typeface="+mn-lt"/>
              </a:rPr>
              <a:t>that the general-purpose “</a:t>
            </a:r>
            <a:r>
              <a:rPr lang="en-US" sz="1800" b="1" dirty="0">
                <a:solidFill>
                  <a:schemeClr val="tx1"/>
                </a:solidFill>
                <a:latin typeface="+mn-lt"/>
              </a:rPr>
              <a:t>Entry</a:t>
            </a:r>
            <a:r>
              <a:rPr lang="en-US" sz="1800" dirty="0">
                <a:solidFill>
                  <a:schemeClr val="tx1"/>
                </a:solidFill>
                <a:latin typeface="+mn-lt"/>
              </a:rPr>
              <a:t>” knob controls that selection</a:t>
            </a:r>
          </a:p>
          <a:p>
            <a:pPr>
              <a:spcBef>
                <a:spcPts val="0"/>
              </a:spcBef>
              <a:buClr>
                <a:schemeClr val="accent1"/>
              </a:buClr>
            </a:pPr>
            <a:r>
              <a:rPr lang="en-US" sz="1800" dirty="0">
                <a:solidFill>
                  <a:schemeClr val="tx1"/>
                </a:solidFill>
                <a:latin typeface="+mn-lt"/>
              </a:rPr>
              <a:t>or variable. </a:t>
            </a:r>
          </a:p>
        </p:txBody>
      </p:sp>
      <p:pic>
        <p:nvPicPr>
          <p:cNvPr id="56324" name="Picture 4"/>
          <p:cNvPicPr>
            <a:picLocks noChangeAspect="1" noChangeArrowheads="1"/>
          </p:cNvPicPr>
          <p:nvPr/>
        </p:nvPicPr>
        <p:blipFill>
          <a:blip r:embed="rId3" cstate="screen"/>
          <a:srcRect/>
          <a:stretch>
            <a:fillRect/>
          </a:stretch>
        </p:blipFill>
        <p:spPr bwMode="auto">
          <a:xfrm>
            <a:off x="5562600" y="13716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3200400" y="3048001"/>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7239000" y="46482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9314741" y="3845750"/>
            <a:ext cx="789274" cy="1428750"/>
          </a:xfrm>
          <a:prstGeom prst="rect">
            <a:avLst/>
          </a:prstGeom>
        </p:spPr>
      </p:pic>
      <p:sp>
        <p:nvSpPr>
          <p:cNvPr id="12" name="TextBox 11"/>
          <p:cNvSpPr txBox="1"/>
          <p:nvPr/>
        </p:nvSpPr>
        <p:spPr>
          <a:xfrm>
            <a:off x="8077201" y="3581400"/>
            <a:ext cx="1039067" cy="338554"/>
          </a:xfrm>
          <a:prstGeom prst="rect">
            <a:avLst/>
          </a:prstGeom>
          <a:noFill/>
        </p:spPr>
        <p:txBody>
          <a:bodyPr wrap="none" rtlCol="0">
            <a:spAutoFit/>
          </a:bodyPr>
          <a:lstStyle/>
          <a:p>
            <a:r>
              <a:rPr lang="en-US" sz="1600" b="1" dirty="0"/>
              <a:t>Softkeys</a:t>
            </a:r>
          </a:p>
        </p:txBody>
      </p:sp>
      <p:sp>
        <p:nvSpPr>
          <p:cNvPr id="13" name="TextBox 12"/>
          <p:cNvSpPr txBox="1"/>
          <p:nvPr/>
        </p:nvSpPr>
        <p:spPr>
          <a:xfrm>
            <a:off x="8077200" y="3022600"/>
            <a:ext cx="1632178" cy="338554"/>
          </a:xfrm>
          <a:prstGeom prst="rect">
            <a:avLst/>
          </a:prstGeom>
          <a:noFill/>
        </p:spPr>
        <p:txBody>
          <a:bodyPr wrap="none" rtlCol="0">
            <a:spAutoFit/>
          </a:bodyPr>
          <a:lstStyle/>
          <a:p>
            <a:r>
              <a:rPr lang="en-US" sz="1600" b="1" dirty="0"/>
              <a:t>Softkey Labels</a:t>
            </a:r>
          </a:p>
        </p:txBody>
      </p:sp>
      <p:cxnSp>
        <p:nvCxnSpPr>
          <p:cNvPr id="15" name="Straight Arrow Connector 14"/>
          <p:cNvCxnSpPr/>
          <p:nvPr/>
        </p:nvCxnSpPr>
        <p:spPr bwMode="auto">
          <a:xfrm rot="10800000">
            <a:off x="75819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75819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9116268" y="5443793"/>
            <a:ext cx="1289135" cy="338554"/>
          </a:xfrm>
          <a:prstGeom prst="rect">
            <a:avLst/>
          </a:prstGeom>
          <a:noFill/>
        </p:spPr>
        <p:txBody>
          <a:bodyPr wrap="none" rtlCol="0">
            <a:spAutoFit/>
          </a:bodyPr>
          <a:lstStyle/>
          <a:p>
            <a:r>
              <a:rPr lang="en-US" sz="1600" b="1" dirty="0"/>
              <a:t>Entry Knob</a:t>
            </a:r>
          </a:p>
        </p:txBody>
      </p:sp>
      <p:cxnSp>
        <p:nvCxnSpPr>
          <p:cNvPr id="20" name="Elbow Connector 19"/>
          <p:cNvCxnSpPr/>
          <p:nvPr/>
        </p:nvCxnSpPr>
        <p:spPr bwMode="auto">
          <a:xfrm rot="10800000">
            <a:off x="3124200" y="3200400"/>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7200900" y="4457700"/>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6324601" y="4343400"/>
            <a:ext cx="2791667" cy="158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79073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1" y="2057401"/>
            <a:ext cx="3752850" cy="4483279"/>
          </a:xfrm>
          <a:prstGeom prst="rect">
            <a:avLst/>
          </a:prstGeom>
          <a:noFill/>
        </p:spPr>
        <p:txBody>
          <a:bodyPr wrap="square" lIns="0" rtlCol="0">
            <a:spAutoFit/>
          </a:bodyPr>
          <a:lstStyle/>
          <a:p>
            <a:pPr marL="342900" indent="-342900">
              <a:spcAft>
                <a:spcPts val="1000"/>
              </a:spcAft>
              <a:buFont typeface="+mj-lt"/>
              <a:buAutoNum type="arabicPeriod"/>
            </a:pPr>
            <a:r>
              <a:rPr lang="en-US" dirty="0"/>
              <a:t>Connect one probe between the scope’s channel-1 input BNC and the terminal labeled “Demo1”.</a:t>
            </a:r>
          </a:p>
          <a:p>
            <a:pPr marL="342900" indent="-342900">
              <a:spcAft>
                <a:spcPts val="1000"/>
              </a:spcAft>
              <a:buFont typeface="+mj-lt"/>
              <a:buAutoNum type="arabicPeriod"/>
            </a:pPr>
            <a:r>
              <a:rPr lang="en-US" dirty="0"/>
              <a:t>Connect another probe between the scope’s channel-2 input BNC and the terminal labeled “Demo2”.</a:t>
            </a:r>
          </a:p>
          <a:p>
            <a:pPr marL="342900" indent="-342900">
              <a:spcAft>
                <a:spcPts val="1000"/>
              </a:spcAft>
              <a:buFont typeface="+mj-lt"/>
              <a:buAutoNum type="arabicPeriod"/>
            </a:pPr>
            <a:r>
              <a:rPr lang="en-US" dirty="0"/>
              <a:t>Connect both probe’s ground clips to the center ground terminal.</a:t>
            </a:r>
          </a:p>
          <a:p>
            <a:pPr marL="342900" indent="-342900">
              <a:spcAft>
                <a:spcPts val="1000"/>
              </a:spcAft>
              <a:buFont typeface="+mj-lt"/>
              <a:buAutoNum type="arabicPeriod"/>
            </a:pPr>
            <a:r>
              <a:rPr lang="en-US" dirty="0"/>
              <a:t>Press </a:t>
            </a:r>
            <a:r>
              <a:rPr lang="en-US" b="1" dirty="0"/>
              <a:t>[Help]</a:t>
            </a:r>
            <a:r>
              <a:rPr lang="en-US" dirty="0"/>
              <a:t>; then press the </a:t>
            </a:r>
            <a:r>
              <a:rPr lang="en-US" b="1" dirty="0"/>
              <a:t>Training</a:t>
            </a:r>
            <a:r>
              <a:rPr lang="en-US" dirty="0"/>
              <a:t> </a:t>
            </a:r>
            <a:r>
              <a:rPr lang="en-US" b="1" dirty="0"/>
              <a:t>Signals</a:t>
            </a:r>
            <a:r>
              <a:rPr lang="en-US" dirty="0"/>
              <a:t> </a:t>
            </a:r>
            <a:r>
              <a:rPr lang="en-US" dirty="0" err="1"/>
              <a:t>softkey</a:t>
            </a:r>
            <a:r>
              <a:rPr lang="en-US" dirty="0"/>
              <a:t>.</a:t>
            </a:r>
          </a:p>
          <a:p>
            <a:pPr marL="342900" indent="-342900">
              <a:buFont typeface="+mj-lt"/>
              <a:buAutoNum type="arabicPeriod"/>
            </a:pPr>
            <a:endParaRPr lang="en-US" dirty="0"/>
          </a:p>
        </p:txBody>
      </p:sp>
      <p:sp>
        <p:nvSpPr>
          <p:cNvPr id="162818" name="Rectangle 2"/>
          <p:cNvSpPr>
            <a:spLocks noGrp="1" noChangeArrowheads="1"/>
          </p:cNvSpPr>
          <p:nvPr>
            <p:ph type="title"/>
          </p:nvPr>
        </p:nvSpPr>
        <p:spPr/>
        <p:txBody>
          <a:bodyPr/>
          <a:lstStyle/>
          <a:p>
            <a:r>
              <a:rPr lang="en-US" dirty="0"/>
              <a:t>Accessing the Built-in Training Signals</a:t>
            </a:r>
          </a:p>
        </p:txBody>
      </p:sp>
      <p:sp>
        <p:nvSpPr>
          <p:cNvPr id="162819" name="Rectangle 3"/>
          <p:cNvSpPr>
            <a:spLocks noGrp="1" noChangeArrowheads="1"/>
          </p:cNvSpPr>
          <p:nvPr>
            <p:ph type="body" sz="quarter" idx="13"/>
          </p:nvPr>
        </p:nvSpPr>
        <p:spPr>
          <a:xfrm>
            <a:off x="2286000" y="838200"/>
            <a:ext cx="7239000" cy="914400"/>
          </a:xfrm>
        </p:spPr>
        <p:txBody>
          <a:bodyPr/>
          <a:lstStyle/>
          <a:p>
            <a:pPr algn="ctr">
              <a:spcAft>
                <a:spcPts val="1000"/>
              </a:spcAft>
              <a:buClr>
                <a:schemeClr val="accent1"/>
              </a:buClr>
            </a:pPr>
            <a:r>
              <a:rPr lang="en-US" sz="2000" b="1" i="1" dirty="0">
                <a:solidFill>
                  <a:schemeClr val="tx1"/>
                </a:solidFill>
              </a:rPr>
              <a:t>Most of the oscilloscope labs are built around using a variety of training signals that are built into the </a:t>
            </a:r>
            <a:r>
              <a:rPr lang="en-US" sz="2000" b="1" i="1" dirty="0" err="1">
                <a:solidFill>
                  <a:schemeClr val="tx1"/>
                </a:solidFill>
              </a:rPr>
              <a:t>Keysight</a:t>
            </a:r>
            <a:r>
              <a:rPr lang="en-US" sz="2000" b="1" i="1" dirty="0">
                <a:solidFill>
                  <a:schemeClr val="tx1"/>
                </a:solidFill>
              </a:rPr>
              <a:t> 2000 or 3000 X-Series scopes if licensed with the DSOXEDK Educator’s Training Kit option. </a:t>
            </a:r>
          </a:p>
          <a:p>
            <a:pPr>
              <a:spcAft>
                <a:spcPts val="1000"/>
              </a:spcAft>
              <a:buClr>
                <a:schemeClr val="accent1"/>
              </a:buClr>
            </a:pPr>
            <a:endParaRPr lang="en-US" sz="2000" dirty="0">
              <a:solidFill>
                <a:schemeClr val="tx1"/>
              </a:solidFill>
            </a:endParaRPr>
          </a:p>
        </p:txBody>
      </p:sp>
      <p:sp>
        <p:nvSpPr>
          <p:cNvPr id="24" name="TextBox 23"/>
          <p:cNvSpPr txBox="1"/>
          <p:nvPr/>
        </p:nvSpPr>
        <p:spPr>
          <a:xfrm>
            <a:off x="6324600" y="5492691"/>
            <a:ext cx="3962400" cy="523220"/>
          </a:xfrm>
          <a:prstGeom prst="rect">
            <a:avLst/>
          </a:prstGeom>
          <a:noFill/>
        </p:spPr>
        <p:txBody>
          <a:bodyPr wrap="square" rtlCol="0">
            <a:spAutoFit/>
          </a:bodyPr>
          <a:lstStyle/>
          <a:p>
            <a:pPr algn="ctr"/>
            <a:r>
              <a:rPr lang="en-US" sz="1400" b="1" dirty="0"/>
              <a:t>Connecting to the training signals test terminals using 10:1 passive probes</a:t>
            </a:r>
          </a:p>
        </p:txBody>
      </p:sp>
      <p:pic>
        <p:nvPicPr>
          <p:cNvPr id="56322" name="Picture 2"/>
          <p:cNvPicPr>
            <a:picLocks noChangeAspect="1" noChangeArrowheads="1"/>
          </p:cNvPicPr>
          <p:nvPr/>
        </p:nvPicPr>
        <p:blipFill>
          <a:blip r:embed="rId3" cstate="screen"/>
          <a:srcRect/>
          <a:stretch>
            <a:fillRect/>
          </a:stretch>
        </p:blipFill>
        <p:spPr bwMode="auto">
          <a:xfrm>
            <a:off x="6477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6553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5467350" y="5825269"/>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248249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7192010" cy="514350"/>
          </a:xfrm>
        </p:spPr>
        <p:txBody>
          <a:bodyPr/>
          <a:lstStyle/>
          <a:p>
            <a:r>
              <a:rPr lang="en-US" dirty="0">
                <a:solidFill>
                  <a:schemeClr val="accent5"/>
                </a:solidFill>
              </a:rPr>
              <a:t>Additional Technical Resources Available from </a:t>
            </a:r>
            <a:r>
              <a:rPr lang="en-US" dirty="0" err="1">
                <a:solidFill>
                  <a:schemeClr val="accent5"/>
                </a:solidFill>
              </a:rPr>
              <a:t>Keysight</a:t>
            </a:r>
            <a:r>
              <a:rPr lang="en-US" dirty="0">
                <a:solidFill>
                  <a:schemeClr val="accent5"/>
                </a:solidFill>
              </a:rPr>
              <a:t> Technologies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81684360"/>
              </p:ext>
            </p:extLst>
          </p:nvPr>
        </p:nvGraphicFramePr>
        <p:xfrm>
          <a:off x="1981200" y="1447800"/>
          <a:ext cx="8382000" cy="3337560"/>
        </p:xfrm>
        <a:graphic>
          <a:graphicData uri="http://schemas.openxmlformats.org/drawingml/2006/table">
            <a:tbl>
              <a:tblPr firstRow="1" bandRow="1">
                <a:tableStyleId>{FABFCF23-3B69-468F-B69F-88F6DE6A72F2}</a:tableStyleId>
              </a:tblPr>
              <a:tblGrid>
                <a:gridCol w="6705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70840">
                <a:tc>
                  <a:txBody>
                    <a:bodyPr/>
                    <a:lstStyle/>
                    <a:p>
                      <a:pPr algn="ctr"/>
                      <a:r>
                        <a:rPr lang="en-US" sz="1800" dirty="0"/>
                        <a:t>Application Note</a:t>
                      </a:r>
                    </a:p>
                  </a:txBody>
                  <a:tcPr/>
                </a:tc>
                <a:tc>
                  <a:txBody>
                    <a:bodyPr/>
                    <a:lstStyle/>
                    <a:p>
                      <a:pPr algn="ctr"/>
                      <a:r>
                        <a:rPr lang="en-US" sz="1800" dirty="0"/>
                        <a:t>Publication</a:t>
                      </a:r>
                      <a:r>
                        <a:rPr lang="en-US" sz="1800" baseline="0" dirty="0"/>
                        <a:t> #</a:t>
                      </a:r>
                      <a:endParaRPr lang="en-US" sz="1800" dirty="0"/>
                    </a:p>
                  </a:txBody>
                  <a:tcPr/>
                </a:tc>
                <a:extLst>
                  <a:ext uri="{0D108BD9-81ED-4DB2-BD59-A6C34878D82A}">
                    <a16:rowId xmlns:a16="http://schemas.microsoft.com/office/drawing/2014/main" val="10000"/>
                  </a:ext>
                </a:extLst>
              </a:tr>
              <a:tr h="370840">
                <a:tc>
                  <a:txBody>
                    <a:bodyPr/>
                    <a:lstStyle/>
                    <a:p>
                      <a:r>
                        <a:rPr lang="en-US" sz="1600" dirty="0"/>
                        <a:t>Evaluating Oscilloscope Fundamentals</a:t>
                      </a:r>
                      <a:endParaRPr lang="en-US" sz="1600" b="1" dirty="0"/>
                    </a:p>
                  </a:txBody>
                  <a:tcPr/>
                </a:tc>
                <a:tc>
                  <a:txBody>
                    <a:bodyPr/>
                    <a:lstStyle/>
                    <a:p>
                      <a:r>
                        <a:rPr lang="en-US" sz="1600" dirty="0"/>
                        <a:t>5989-8064EN</a:t>
                      </a:r>
                      <a:endParaRPr lang="en-US" sz="1600" b="1" dirty="0"/>
                    </a:p>
                  </a:txBody>
                  <a:tcPr/>
                </a:tc>
                <a:extLst>
                  <a:ext uri="{0D108BD9-81ED-4DB2-BD59-A6C34878D82A}">
                    <a16:rowId xmlns:a16="http://schemas.microsoft.com/office/drawing/2014/main" val="10001"/>
                  </a:ext>
                </a:extLst>
              </a:tr>
              <a:tr h="370840">
                <a:tc>
                  <a:txBody>
                    <a:bodyPr/>
                    <a:lstStyle/>
                    <a:p>
                      <a:r>
                        <a:rPr lang="en-US" sz="1600" dirty="0"/>
                        <a:t>Evaluating Oscilloscope Bandwidths for your Applications</a:t>
                      </a:r>
                      <a:endParaRPr lang="en-US" sz="1600" b="1" dirty="0"/>
                    </a:p>
                  </a:txBody>
                  <a:tcPr/>
                </a:tc>
                <a:tc>
                  <a:txBody>
                    <a:bodyPr/>
                    <a:lstStyle/>
                    <a:p>
                      <a:r>
                        <a:rPr lang="en-US" sz="1600" dirty="0"/>
                        <a:t>5989-5733EN</a:t>
                      </a:r>
                      <a:endParaRPr lang="en-US" sz="1600" b="1" dirty="0"/>
                    </a:p>
                  </a:txBody>
                  <a:tcPr/>
                </a:tc>
                <a:extLst>
                  <a:ext uri="{0D108BD9-81ED-4DB2-BD59-A6C34878D82A}">
                    <a16:rowId xmlns:a16="http://schemas.microsoft.com/office/drawing/2014/main" val="10002"/>
                  </a:ext>
                </a:extLst>
              </a:tr>
              <a:tr h="370840">
                <a:tc>
                  <a:txBody>
                    <a:bodyPr/>
                    <a:lstStyle/>
                    <a:p>
                      <a:r>
                        <a:rPr lang="en-US" sz="1600" dirty="0"/>
                        <a:t>Evaluating Oscilloscope Sample Rates vs. Sampling Fidelity</a:t>
                      </a:r>
                      <a:endParaRPr lang="en-US" sz="1600" b="1" dirty="0"/>
                    </a:p>
                  </a:txBody>
                  <a:tcPr/>
                </a:tc>
                <a:tc>
                  <a:txBody>
                    <a:bodyPr/>
                    <a:lstStyle/>
                    <a:p>
                      <a:r>
                        <a:rPr lang="en-US" sz="1600" dirty="0"/>
                        <a:t>5989-5732EN</a:t>
                      </a:r>
                      <a:endParaRPr lang="en-US" sz="1600" b="1" dirty="0"/>
                    </a:p>
                  </a:txBody>
                  <a:tcPr/>
                </a:tc>
                <a:extLst>
                  <a:ext uri="{0D108BD9-81ED-4DB2-BD59-A6C34878D82A}">
                    <a16:rowId xmlns:a16="http://schemas.microsoft.com/office/drawing/2014/main" val="10003"/>
                  </a:ext>
                </a:extLst>
              </a:tr>
              <a:tr h="370840">
                <a:tc>
                  <a:txBody>
                    <a:bodyPr/>
                    <a:lstStyle/>
                    <a:p>
                      <a:r>
                        <a:rPr lang="en-US" sz="1600" dirty="0"/>
                        <a:t>Evaluating Oscilloscopes for Best Waveform Update Rates</a:t>
                      </a:r>
                      <a:endParaRPr lang="en-US" sz="1600" b="1" dirty="0"/>
                    </a:p>
                  </a:txBody>
                  <a:tcPr/>
                </a:tc>
                <a:tc>
                  <a:txBody>
                    <a:bodyPr/>
                    <a:lstStyle/>
                    <a:p>
                      <a:r>
                        <a:rPr lang="en-US" sz="1600" dirty="0"/>
                        <a:t>5989-7885EN</a:t>
                      </a:r>
                      <a:endParaRPr lang="en-US" sz="1600" b="1" dirty="0"/>
                    </a:p>
                  </a:txBody>
                  <a:tcPr/>
                </a:tc>
                <a:extLst>
                  <a:ext uri="{0D108BD9-81ED-4DB2-BD59-A6C34878D82A}">
                    <a16:rowId xmlns:a16="http://schemas.microsoft.com/office/drawing/2014/main" val="10004"/>
                  </a:ext>
                </a:extLst>
              </a:tr>
              <a:tr h="370840">
                <a:tc>
                  <a:txBody>
                    <a:bodyPr/>
                    <a:lstStyle/>
                    <a:p>
                      <a:r>
                        <a:rPr lang="en-US" sz="1600" dirty="0"/>
                        <a:t>Evaluating Oscilloscopes for Best Display Quality</a:t>
                      </a:r>
                      <a:endParaRPr lang="en-US" sz="1600" b="1" dirty="0"/>
                    </a:p>
                  </a:txBody>
                  <a:tcPr/>
                </a:tc>
                <a:tc>
                  <a:txBody>
                    <a:bodyPr/>
                    <a:lstStyle/>
                    <a:p>
                      <a:r>
                        <a:rPr lang="en-US" sz="1600" dirty="0"/>
                        <a:t>5989-2003EN</a:t>
                      </a:r>
                      <a:endParaRPr lang="en-US" sz="1600" b="1" dirty="0"/>
                    </a:p>
                  </a:txBody>
                  <a:tcPr/>
                </a:tc>
                <a:extLst>
                  <a:ext uri="{0D108BD9-81ED-4DB2-BD59-A6C34878D82A}">
                    <a16:rowId xmlns:a16="http://schemas.microsoft.com/office/drawing/2014/main" val="10005"/>
                  </a:ext>
                </a:extLst>
              </a:tr>
              <a:tr h="370840">
                <a:tc>
                  <a:txBody>
                    <a:bodyPr/>
                    <a:lstStyle/>
                    <a:p>
                      <a:r>
                        <a:rPr lang="en-US" sz="1600" dirty="0"/>
                        <a:t>Evaluating Oscilloscope Vertical Noise Characteristics</a:t>
                      </a:r>
                      <a:endParaRPr lang="en-US" sz="1600" b="1" dirty="0"/>
                    </a:p>
                  </a:txBody>
                  <a:tcPr/>
                </a:tc>
                <a:tc>
                  <a:txBody>
                    <a:bodyPr/>
                    <a:lstStyle/>
                    <a:p>
                      <a:r>
                        <a:rPr lang="en-US" sz="1600" dirty="0"/>
                        <a:t>5989-3020EN</a:t>
                      </a:r>
                      <a:endParaRPr lang="en-US" sz="1600" b="1" dirty="0"/>
                    </a:p>
                  </a:txBody>
                  <a:tcPr/>
                </a:tc>
                <a:extLst>
                  <a:ext uri="{0D108BD9-81ED-4DB2-BD59-A6C34878D82A}">
                    <a16:rowId xmlns:a16="http://schemas.microsoft.com/office/drawing/2014/main" val="10006"/>
                  </a:ext>
                </a:extLst>
              </a:tr>
              <a:tr h="370840">
                <a:tc>
                  <a:txBody>
                    <a:bodyPr/>
                    <a:lstStyle/>
                    <a:p>
                      <a:r>
                        <a:rPr lang="en-US" sz="1600" dirty="0"/>
                        <a:t>Evaluating Oscilloscopes to Debug</a:t>
                      </a:r>
                      <a:r>
                        <a:rPr lang="en-US" sz="1600" baseline="0" dirty="0"/>
                        <a:t> Mixed-signal Designs</a:t>
                      </a:r>
                      <a:endParaRPr lang="en-US" sz="1600" b="1" dirty="0"/>
                    </a:p>
                  </a:txBody>
                  <a:tcPr/>
                </a:tc>
                <a:tc>
                  <a:txBody>
                    <a:bodyPr/>
                    <a:lstStyle/>
                    <a:p>
                      <a:r>
                        <a:rPr lang="en-US" sz="1600" dirty="0"/>
                        <a:t>5989-3702EN</a:t>
                      </a:r>
                      <a:endParaRPr lang="en-US" sz="1600" b="1" dirty="0"/>
                    </a:p>
                  </a:txBody>
                  <a:tcPr/>
                </a:tc>
                <a:extLst>
                  <a:ext uri="{0D108BD9-81ED-4DB2-BD59-A6C34878D82A}">
                    <a16:rowId xmlns:a16="http://schemas.microsoft.com/office/drawing/2014/main" val="10007"/>
                  </a:ext>
                </a:extLst>
              </a:tr>
              <a:tr h="370840">
                <a:tc>
                  <a:txBody>
                    <a:bodyPr/>
                    <a:lstStyle/>
                    <a:p>
                      <a:r>
                        <a:rPr lang="en-US" sz="1600" dirty="0"/>
                        <a:t>Evaluating Oscilloscope Segmented Memory for Serial Bus Applications</a:t>
                      </a:r>
                      <a:endParaRPr lang="en-US" sz="1600" b="1" dirty="0"/>
                    </a:p>
                  </a:txBody>
                  <a:tcPr/>
                </a:tc>
                <a:tc>
                  <a:txBody>
                    <a:bodyPr/>
                    <a:lstStyle/>
                    <a:p>
                      <a:r>
                        <a:rPr lang="en-US" sz="1600" dirty="0"/>
                        <a:t>5990-5817EN</a:t>
                      </a:r>
                      <a:endParaRPr lang="en-US" sz="1600" b="1" dirty="0"/>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421648" y="5147846"/>
            <a:ext cx="7699544" cy="400110"/>
          </a:xfrm>
          <a:prstGeom prst="rect">
            <a:avLst/>
          </a:prstGeom>
          <a:noFill/>
        </p:spPr>
        <p:txBody>
          <a:bodyPr wrap="none" rtlCol="0">
            <a:spAutoFit/>
          </a:bodyPr>
          <a:lstStyle/>
          <a:p>
            <a:pPr>
              <a:buNone/>
            </a:pPr>
            <a:r>
              <a:rPr lang="en-US" sz="2000" b="1" dirty="0"/>
              <a:t>http://literature.cdn.keysight.com/litweb/pdf/xxxx-xxxxEN.pdf</a:t>
            </a:r>
          </a:p>
        </p:txBody>
      </p:sp>
      <p:sp>
        <p:nvSpPr>
          <p:cNvPr id="9" name="TextBox 8"/>
          <p:cNvSpPr txBox="1"/>
          <p:nvPr/>
        </p:nvSpPr>
        <p:spPr>
          <a:xfrm>
            <a:off x="3668907" y="5605046"/>
            <a:ext cx="4597734" cy="400110"/>
          </a:xfrm>
          <a:prstGeom prst="rect">
            <a:avLst/>
          </a:prstGeom>
          <a:noFill/>
        </p:spPr>
        <p:txBody>
          <a:bodyPr wrap="none" rtlCol="0">
            <a:spAutoFit/>
          </a:bodyPr>
          <a:lstStyle/>
          <a:p>
            <a:pPr>
              <a:buNone/>
            </a:pPr>
            <a:r>
              <a:rPr lang="en-US" sz="2000" b="1" dirty="0"/>
              <a:t>Insert pub # in place of “xxxx-xxxx”</a:t>
            </a:r>
          </a:p>
        </p:txBody>
      </p:sp>
      <p:sp>
        <p:nvSpPr>
          <p:cNvPr id="3" name="Slide Number Placeholder 2"/>
          <p:cNvSpPr>
            <a:spLocks noGrp="1"/>
          </p:cNvSpPr>
          <p:nvPr>
            <p:ph type="sldNum" sz="quarter" idx="4"/>
          </p:nvPr>
        </p:nvSpPr>
        <p:spPr/>
        <p:txBody>
          <a:bodyPr/>
          <a:lstStyle/>
          <a:p>
            <a:fld id="{0D558541-60C9-42A2-8392-FF12533A6B7A}" type="slidenum">
              <a:rPr lang="en-US" smtClean="0"/>
              <a:pPr/>
              <a:t>28</a:t>
            </a:fld>
            <a:endParaRPr lang="en-US" dirty="0"/>
          </a:p>
        </p:txBody>
      </p:sp>
    </p:spTree>
    <p:extLst>
      <p:ext uri="{BB962C8B-B14F-4D97-AF65-F5344CB8AC3E}">
        <p14:creationId xmlns:p14="http://schemas.microsoft.com/office/powerpoint/2010/main" val="379482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a:latin typeface="+mj-lt"/>
              </a:rPr>
              <a:t>Questions and Answers</a:t>
            </a: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1985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Q</a:t>
            </a:r>
          </a:p>
        </p:txBody>
      </p:sp>
      <p:sp>
        <p:nvSpPr>
          <p:cNvPr id="106500" name="WordArt 4"/>
          <p:cNvSpPr>
            <a:spLocks noChangeArrowheads="1" noChangeShapeType="1" noTextEdit="1"/>
          </p:cNvSpPr>
          <p:nvPr/>
        </p:nvSpPr>
        <p:spPr bwMode="auto">
          <a:xfrm>
            <a:off x="3416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&amp;</a:t>
            </a:r>
          </a:p>
        </p:txBody>
      </p:sp>
      <p:sp>
        <p:nvSpPr>
          <p:cNvPr id="106501" name="WordArt 5"/>
          <p:cNvSpPr>
            <a:spLocks noChangeArrowheads="1" noChangeShapeType="1" noTextEdit="1"/>
          </p:cNvSpPr>
          <p:nvPr/>
        </p:nvSpPr>
        <p:spPr bwMode="auto">
          <a:xfrm>
            <a:off x="4164013" y="3138488"/>
            <a:ext cx="1295400" cy="2743200"/>
          </a:xfrm>
          <a:prstGeom prst="rect">
            <a:avLst/>
          </a:prstGeom>
        </p:spPr>
        <p:txBody>
          <a:bodyPr wrap="none" fromWordArt="1">
            <a:prstTxWarp prst="textPlain">
              <a:avLst>
                <a:gd name="adj" fmla="val 50000"/>
              </a:avLst>
            </a:prstTxWarp>
          </a:bodyPr>
          <a:lstStyle/>
          <a:p>
            <a:pPr algn="ctr"/>
            <a:r>
              <a:rPr lang="en-US" sz="8000" b="1" kern="10" dirty="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a:t>
            </a:r>
          </a:p>
        </p:txBody>
      </p:sp>
      <p:pic>
        <p:nvPicPr>
          <p:cNvPr id="3" name="Picture 2" descr="Graphical user interface&#10;&#10;Description automatically generated">
            <a:extLst>
              <a:ext uri="{FF2B5EF4-FFF2-40B4-BE49-F238E27FC236}">
                <a16:creationId xmlns:a16="http://schemas.microsoft.com/office/drawing/2014/main" id="{165BED58-CBE3-4054-97E4-9E3A26BF3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8" y="533400"/>
            <a:ext cx="6208803" cy="3492451"/>
          </a:xfrm>
          <a:prstGeom prst="rect">
            <a:avLst/>
          </a:prstGeom>
        </p:spPr>
      </p:pic>
    </p:spTree>
    <p:extLst>
      <p:ext uri="{BB962C8B-B14F-4D97-AF65-F5344CB8AC3E}">
        <p14:creationId xmlns:p14="http://schemas.microsoft.com/office/powerpoint/2010/main" val="31345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What is an oscilloscope?</a:t>
            </a:r>
          </a:p>
        </p:txBody>
      </p:sp>
      <p:sp>
        <p:nvSpPr>
          <p:cNvPr id="162819" name="Rectangle 3"/>
          <p:cNvSpPr>
            <a:spLocks noGrp="1" noChangeArrowheads="1"/>
          </p:cNvSpPr>
          <p:nvPr>
            <p:ph type="body" sz="quarter" idx="13"/>
          </p:nvPr>
        </p:nvSpPr>
        <p:spPr>
          <a:xfrm>
            <a:off x="1866900" y="3116582"/>
            <a:ext cx="8229600" cy="2538115"/>
          </a:xfrm>
        </p:spPr>
        <p:txBody>
          <a:bodyPr/>
          <a:lstStyle/>
          <a:p>
            <a:pPr marL="285750" indent="-285750">
              <a:buClr>
                <a:schemeClr val="accent1"/>
              </a:buClr>
              <a:buFont typeface="Arial Narrow" panose="020B0606020202030204" pitchFamily="34" charset="0"/>
              <a:buChar char="―"/>
            </a:pPr>
            <a:r>
              <a:rPr lang="en-US" sz="1800" dirty="0">
                <a:solidFill>
                  <a:schemeClr val="tx1"/>
                </a:solidFill>
                <a:latin typeface="+mn-lt"/>
              </a:rPr>
              <a:t>Oscilloscopes convert electrical input signals into a visible trace on a screen - i.e. they convert electricity into light.</a:t>
            </a:r>
          </a:p>
          <a:p>
            <a:pPr marL="342900" indent="-342900">
              <a:buClr>
                <a:schemeClr val="accent1"/>
              </a:buClr>
              <a:buFont typeface="Arial Narrow" panose="020B0606020202030204" pitchFamily="34" charset="0"/>
              <a:buChar char="―"/>
            </a:pPr>
            <a:r>
              <a:rPr lang="en-US" sz="1800" dirty="0">
                <a:solidFill>
                  <a:schemeClr val="tx1"/>
                </a:solidFill>
                <a:latin typeface="+mn-lt"/>
              </a:rPr>
              <a:t>Oscilloscopes dynamically graph time-varying electrical signals in two dimensions (typically voltage vs. time).</a:t>
            </a:r>
          </a:p>
          <a:p>
            <a:pPr marL="285750" indent="-285750">
              <a:buClr>
                <a:schemeClr val="accent1"/>
              </a:buClr>
              <a:buFont typeface="Arial Narrow" panose="020B0606020202030204" pitchFamily="34" charset="0"/>
              <a:buChar char="―"/>
            </a:pPr>
            <a:r>
              <a:rPr lang="en-US" sz="1800" dirty="0">
                <a:solidFill>
                  <a:schemeClr val="tx1"/>
                </a:solidFill>
                <a:latin typeface="+mn-lt"/>
              </a:rPr>
              <a:t>Oscilloscopes are used by engineers and technicians to test, verify, and debug electronic designs. </a:t>
            </a:r>
          </a:p>
          <a:p>
            <a:pPr marL="285750" indent="-285750">
              <a:buClr>
                <a:schemeClr val="accent1"/>
              </a:buClr>
              <a:buFont typeface="Arial Narrow" panose="020B0606020202030204" pitchFamily="34" charset="0"/>
              <a:buChar char="―"/>
            </a:pPr>
            <a:r>
              <a:rPr lang="en-US" sz="1800" dirty="0">
                <a:solidFill>
                  <a:schemeClr val="tx1"/>
                </a:solidFill>
                <a:latin typeface="+mn-lt"/>
              </a:rPr>
              <a:t>Oscilloscopes will be the primary instrument that you will use in your EE/Physics labs to test assigned experiments. </a:t>
            </a:r>
          </a:p>
        </p:txBody>
      </p:sp>
      <p:sp>
        <p:nvSpPr>
          <p:cNvPr id="6" name="Rectangle 5"/>
          <p:cNvSpPr/>
          <p:nvPr/>
        </p:nvSpPr>
        <p:spPr>
          <a:xfrm>
            <a:off x="4352260" y="2654595"/>
            <a:ext cx="3474028" cy="369332"/>
          </a:xfrm>
          <a:prstGeom prst="rect">
            <a:avLst/>
          </a:prstGeom>
        </p:spPr>
        <p:txBody>
          <a:bodyPr wrap="none">
            <a:spAutoFit/>
          </a:bodyPr>
          <a:lstStyle/>
          <a:p>
            <a:r>
              <a:rPr lang="en-US" b="1" dirty="0" err="1"/>
              <a:t>os·cil·lo·scope</a:t>
            </a:r>
            <a:r>
              <a:rPr lang="en-US" b="1" dirty="0"/>
              <a:t>   (ə-</a:t>
            </a:r>
            <a:r>
              <a:rPr lang="en-US" b="1" dirty="0" err="1"/>
              <a:t>sĭl'ə</a:t>
            </a:r>
            <a:r>
              <a:rPr lang="en-US" b="1" dirty="0"/>
              <a:t>-</a:t>
            </a:r>
            <a:r>
              <a:rPr lang="en-US" b="1" dirty="0" err="1"/>
              <a:t>skōp</a:t>
            </a:r>
            <a:r>
              <a:rPr lang="en-US" b="1" dirty="0"/>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4495800" y="990601"/>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17908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Terms of Endearment (what they are called)</a:t>
            </a:r>
          </a:p>
        </p:txBody>
      </p:sp>
      <p:sp>
        <p:nvSpPr>
          <p:cNvPr id="162819" name="Rectangle 3"/>
          <p:cNvSpPr>
            <a:spLocks noGrp="1" noChangeArrowheads="1"/>
          </p:cNvSpPr>
          <p:nvPr>
            <p:ph type="body" sz="quarter" idx="13"/>
          </p:nvPr>
        </p:nvSpPr>
        <p:spPr>
          <a:xfrm>
            <a:off x="1066800" y="1052641"/>
            <a:ext cx="9652000" cy="457200"/>
          </a:xfrm>
        </p:spPr>
        <p:txBody>
          <a:bodyPr/>
          <a:lstStyle/>
          <a:p>
            <a:pPr marL="285750" indent="-285750">
              <a:buFont typeface="Arial" panose="020B0604020202020204" pitchFamily="34" charset="0"/>
              <a:buChar char="−"/>
            </a:pPr>
            <a:r>
              <a:rPr lang="en-US" sz="1800" u="sng" dirty="0">
                <a:solidFill>
                  <a:schemeClr val="tx1"/>
                </a:solidFill>
                <a:latin typeface="+mn-lt"/>
              </a:rPr>
              <a:t>Scope</a:t>
            </a:r>
            <a:r>
              <a:rPr lang="en-US" sz="1800" dirty="0">
                <a:solidFill>
                  <a:schemeClr val="tx1"/>
                </a:solidFill>
                <a:latin typeface="+mn-lt"/>
              </a:rPr>
              <a:t> – Most commonly used terminology</a:t>
            </a:r>
          </a:p>
          <a:p>
            <a:pPr marL="285750" indent="-285750">
              <a:buFont typeface="Arial" panose="020B0604020202020204" pitchFamily="34" charset="0"/>
              <a:buChar char="−"/>
            </a:pPr>
            <a:r>
              <a:rPr lang="en-US" sz="1800" u="sng" dirty="0">
                <a:solidFill>
                  <a:schemeClr val="tx1"/>
                </a:solidFill>
                <a:latin typeface="+mn-lt"/>
              </a:rPr>
              <a:t>DSO</a:t>
            </a:r>
            <a:r>
              <a:rPr lang="en-US" sz="1800" dirty="0">
                <a:solidFill>
                  <a:schemeClr val="tx1"/>
                </a:solidFill>
                <a:latin typeface="+mn-lt"/>
              </a:rPr>
              <a:t> – </a:t>
            </a:r>
            <a:r>
              <a:rPr lang="en-US" sz="1800" u="sng" dirty="0">
                <a:solidFill>
                  <a:schemeClr val="tx1"/>
                </a:solidFill>
                <a:latin typeface="+mn-lt"/>
              </a:rPr>
              <a:t>D</a:t>
            </a:r>
            <a:r>
              <a:rPr lang="en-US" sz="1800" dirty="0">
                <a:solidFill>
                  <a:schemeClr val="tx1"/>
                </a:solidFill>
                <a:latin typeface="+mn-lt"/>
              </a:rPr>
              <a:t>igital </a:t>
            </a:r>
            <a:r>
              <a:rPr lang="en-US" sz="1800" u="sng" dirty="0">
                <a:solidFill>
                  <a:schemeClr val="tx1"/>
                </a:solidFill>
                <a:latin typeface="+mn-lt"/>
              </a:rPr>
              <a:t>S</a:t>
            </a:r>
            <a:r>
              <a:rPr lang="en-US" sz="1800" dirty="0">
                <a:solidFill>
                  <a:schemeClr val="tx1"/>
                </a:solidFill>
                <a:latin typeface="+mn-lt"/>
              </a:rPr>
              <a:t>torage </a:t>
            </a:r>
            <a:r>
              <a:rPr lang="en-US" sz="1800" u="sng" dirty="0">
                <a:solidFill>
                  <a:schemeClr val="tx1"/>
                </a:solidFill>
                <a:latin typeface="+mn-lt"/>
              </a:rPr>
              <a:t>O</a:t>
            </a:r>
            <a:r>
              <a:rPr lang="en-US" sz="1800" dirty="0">
                <a:solidFill>
                  <a:schemeClr val="tx1"/>
                </a:solidFill>
                <a:latin typeface="+mn-lt"/>
              </a:rPr>
              <a:t>scilloscope</a:t>
            </a:r>
          </a:p>
          <a:p>
            <a:pPr marL="285750" indent="-285750">
              <a:buFont typeface="Arial" panose="020B0604020202020204" pitchFamily="34" charset="0"/>
              <a:buChar char="−"/>
            </a:pPr>
            <a:r>
              <a:rPr lang="en-US" sz="1800" u="sng" dirty="0">
                <a:solidFill>
                  <a:schemeClr val="tx1"/>
                </a:solidFill>
                <a:latin typeface="+mn-lt"/>
              </a:rPr>
              <a:t>Digital Scope</a:t>
            </a:r>
          </a:p>
          <a:p>
            <a:pPr marL="285750" indent="-285750">
              <a:buFont typeface="Arial" panose="020B0604020202020204" pitchFamily="34" charset="0"/>
              <a:buChar char="−"/>
            </a:pPr>
            <a:r>
              <a:rPr lang="en-US" sz="1800" u="sng" dirty="0">
                <a:solidFill>
                  <a:schemeClr val="tx1"/>
                </a:solidFill>
                <a:latin typeface="+mn-lt"/>
              </a:rPr>
              <a:t>Digitizing Scope</a:t>
            </a:r>
          </a:p>
          <a:p>
            <a:pPr marL="285750" indent="-285750">
              <a:buFont typeface="Arial" panose="020B0604020202020204" pitchFamily="34" charset="0"/>
              <a:buChar char="−"/>
            </a:pPr>
            <a:r>
              <a:rPr lang="en-US" sz="1800" u="sng" dirty="0">
                <a:solidFill>
                  <a:schemeClr val="tx1"/>
                </a:solidFill>
                <a:latin typeface="+mn-lt"/>
              </a:rPr>
              <a:t>Analog Scope </a:t>
            </a:r>
            <a:r>
              <a:rPr lang="en-US" sz="1800" dirty="0">
                <a:solidFill>
                  <a:schemeClr val="tx1"/>
                </a:solidFill>
                <a:latin typeface="+mn-lt"/>
              </a:rPr>
              <a:t>– Older technology oscilloscope, but still around today.</a:t>
            </a:r>
          </a:p>
          <a:p>
            <a:pPr marL="285750" indent="-285750">
              <a:buFont typeface="Arial" panose="020B0604020202020204" pitchFamily="34" charset="0"/>
              <a:buChar char="−"/>
            </a:pPr>
            <a:r>
              <a:rPr lang="en-US" sz="1800" u="sng" dirty="0">
                <a:solidFill>
                  <a:schemeClr val="tx1"/>
                </a:solidFill>
                <a:latin typeface="+mn-lt"/>
              </a:rPr>
              <a:t>CRO</a:t>
            </a:r>
            <a:r>
              <a:rPr lang="en-US" sz="1800" dirty="0">
                <a:solidFill>
                  <a:schemeClr val="tx1"/>
                </a:solidFill>
                <a:latin typeface="+mn-lt"/>
              </a:rPr>
              <a:t> – </a:t>
            </a:r>
            <a:r>
              <a:rPr lang="en-US" sz="1800" u="sng" dirty="0">
                <a:solidFill>
                  <a:schemeClr val="tx1"/>
                </a:solidFill>
                <a:latin typeface="+mn-lt"/>
              </a:rPr>
              <a:t>C</a:t>
            </a:r>
            <a:r>
              <a:rPr lang="en-US" sz="1800" dirty="0">
                <a:solidFill>
                  <a:schemeClr val="tx1"/>
                </a:solidFill>
                <a:latin typeface="+mn-lt"/>
              </a:rPr>
              <a:t>athode </a:t>
            </a:r>
            <a:r>
              <a:rPr lang="en-US" sz="1800" u="sng" dirty="0">
                <a:solidFill>
                  <a:schemeClr val="tx1"/>
                </a:solidFill>
                <a:latin typeface="+mn-lt"/>
              </a:rPr>
              <a:t>R</a:t>
            </a:r>
            <a:r>
              <a:rPr lang="en-US" sz="1800" dirty="0">
                <a:solidFill>
                  <a:schemeClr val="tx1"/>
                </a:solidFill>
                <a:latin typeface="+mn-lt"/>
              </a:rPr>
              <a:t>ay </a:t>
            </a:r>
            <a:r>
              <a:rPr lang="en-US" sz="1800" u="sng" dirty="0">
                <a:solidFill>
                  <a:schemeClr val="tx1"/>
                </a:solidFill>
                <a:latin typeface="+mn-lt"/>
              </a:rPr>
              <a:t>O</a:t>
            </a:r>
            <a:r>
              <a:rPr lang="en-US" sz="1800" dirty="0">
                <a:solidFill>
                  <a:schemeClr val="tx1"/>
                </a:solidFill>
                <a:latin typeface="+mn-lt"/>
              </a:rPr>
              <a:t>scilloscope (pronounced “crow”). Even though most scopes no longer utilize cathode ray tubes to display waveforms, Aussies and Kiwis still affectionately refer to them as their CROs.</a:t>
            </a:r>
          </a:p>
          <a:p>
            <a:pPr marL="285750" indent="-285750">
              <a:buFont typeface="Arial" panose="020B0604020202020204" pitchFamily="34" charset="0"/>
              <a:buChar char="−"/>
            </a:pPr>
            <a:r>
              <a:rPr lang="en-US" sz="1800" u="sng" dirty="0">
                <a:solidFill>
                  <a:schemeClr val="tx1"/>
                </a:solidFill>
                <a:latin typeface="+mn-lt"/>
              </a:rPr>
              <a:t>O-Scope</a:t>
            </a:r>
          </a:p>
          <a:p>
            <a:pPr marL="285750" indent="-285750">
              <a:buFont typeface="Arial" panose="020B0604020202020204" pitchFamily="34" charset="0"/>
              <a:buChar char="−"/>
            </a:pPr>
            <a:r>
              <a:rPr lang="en-US" sz="1800" u="sng" dirty="0">
                <a:solidFill>
                  <a:schemeClr val="tx1"/>
                </a:solidFill>
                <a:latin typeface="+mn-lt"/>
              </a:rPr>
              <a:t>MSO</a:t>
            </a:r>
            <a:r>
              <a:rPr lang="en-US" sz="1800" dirty="0">
                <a:solidFill>
                  <a:schemeClr val="tx1"/>
                </a:solidFill>
                <a:latin typeface="+mn-lt"/>
              </a:rPr>
              <a:t> – </a:t>
            </a:r>
            <a:r>
              <a:rPr lang="en-US" sz="1800" u="sng" dirty="0">
                <a:solidFill>
                  <a:schemeClr val="tx1"/>
                </a:solidFill>
                <a:latin typeface="+mn-lt"/>
              </a:rPr>
              <a:t>M</a:t>
            </a:r>
            <a:r>
              <a:rPr lang="en-US" sz="1800" dirty="0">
                <a:solidFill>
                  <a:schemeClr val="tx1"/>
                </a:solidFill>
                <a:latin typeface="+mn-lt"/>
              </a:rPr>
              <a:t>ixed </a:t>
            </a:r>
            <a:r>
              <a:rPr lang="en-US" sz="1800" u="sng" dirty="0">
                <a:solidFill>
                  <a:schemeClr val="tx1"/>
                </a:solidFill>
                <a:latin typeface="+mn-lt"/>
              </a:rPr>
              <a:t>S</a:t>
            </a:r>
            <a:r>
              <a:rPr lang="en-US" sz="1800" dirty="0">
                <a:solidFill>
                  <a:schemeClr val="tx1"/>
                </a:solidFill>
                <a:latin typeface="+mn-lt"/>
              </a:rPr>
              <a:t>ignal </a:t>
            </a:r>
            <a:r>
              <a:rPr lang="en-US" sz="1800" u="sng" dirty="0">
                <a:solidFill>
                  <a:schemeClr val="tx1"/>
                </a:solidFill>
                <a:latin typeface="+mn-lt"/>
              </a:rPr>
              <a:t>O</a:t>
            </a:r>
            <a:r>
              <a:rPr lang="en-US" sz="1800" dirty="0">
                <a:solidFill>
                  <a:schemeClr val="tx1"/>
                </a:solidFill>
                <a:latin typeface="+mn-lt"/>
              </a:rPr>
              <a:t>scilloscope (includes logic analyzer channels of acquisition)</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8001000" y="593767"/>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81191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latin typeface="+mj-lt"/>
              </a:rPr>
              <a:t>Probing</a:t>
            </a:r>
            <a:r>
              <a:rPr lang="en-US" dirty="0">
                <a:effectLst>
                  <a:outerShdw blurRad="38100" dist="38100" dir="2700000" algn="tl">
                    <a:srgbClr val="C0C0C0"/>
                  </a:outerShdw>
                </a:effectLst>
                <a:latin typeface="+mj-lt"/>
              </a:rPr>
              <a:t> </a:t>
            </a:r>
            <a:r>
              <a:rPr lang="en-US" dirty="0">
                <a:latin typeface="+mj-lt"/>
              </a:rPr>
              <a:t>Basics</a:t>
            </a: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en-US" dirty="0"/>
              <a:t>Probes are used to transfer the signal from the device-under-test to the oscilloscope’s BNC inputs.</a:t>
            </a:r>
          </a:p>
          <a:p>
            <a:pPr marL="285750" indent="-285750">
              <a:buFont typeface="Arial" panose="020B0604020202020204" pitchFamily="34" charset="0"/>
              <a:buChar char="−"/>
            </a:pPr>
            <a:r>
              <a:rPr lang="en-US" kern="0" dirty="0"/>
              <a:t>There are many different kinds of probes used for different and special purposes (high frequency applications, high voltage applications, current, etc.)</a:t>
            </a:r>
          </a:p>
          <a:p>
            <a:pPr marL="285750" indent="-285750">
              <a:buFont typeface="Arial" panose="020B0604020202020204" pitchFamily="34" charset="0"/>
              <a:buChar char="−"/>
            </a:pPr>
            <a:r>
              <a:rPr lang="en-US" kern="0" dirty="0"/>
              <a:t>The most common type of probe used is called a “Passive 10:1 Voltage Divider Probe”.</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6248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397028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Passive 10:1 Voltage Divider Probe</a:t>
            </a:r>
          </a:p>
        </p:txBody>
      </p:sp>
      <p:sp>
        <p:nvSpPr>
          <p:cNvPr id="162819" name="Rectangle 3"/>
          <p:cNvSpPr>
            <a:spLocks noGrp="1" noChangeArrowheads="1"/>
          </p:cNvSpPr>
          <p:nvPr>
            <p:ph type="body" sz="quarter" idx="13"/>
          </p:nvPr>
        </p:nvSpPr>
        <p:spPr>
          <a:xfrm>
            <a:off x="2459182" y="4254640"/>
            <a:ext cx="7370618" cy="1688960"/>
          </a:xfrm>
        </p:spPr>
        <p:txBody>
          <a:bodyPr/>
          <a:lstStyle/>
          <a:p>
            <a:pPr marL="231775" indent="-231775">
              <a:buClr>
                <a:schemeClr val="accent1"/>
              </a:buClr>
            </a:pPr>
            <a:r>
              <a:rPr lang="en-US" sz="1800" u="sng" dirty="0">
                <a:solidFill>
                  <a:schemeClr val="tx1"/>
                </a:solidFill>
                <a:latin typeface="+mn-lt"/>
              </a:rPr>
              <a:t>Passive:</a:t>
            </a:r>
            <a:r>
              <a:rPr lang="en-US" sz="1800" dirty="0">
                <a:solidFill>
                  <a:schemeClr val="tx1"/>
                </a:solidFill>
                <a:latin typeface="+mn-lt"/>
              </a:rPr>
              <a:t> Includes no active elements such as transistors or amplifiers. </a:t>
            </a:r>
          </a:p>
          <a:p>
            <a:pPr marL="231775" indent="-231775">
              <a:buClr>
                <a:schemeClr val="accent1"/>
              </a:buClr>
            </a:pPr>
            <a:r>
              <a:rPr lang="en-US" sz="1800" u="sng" dirty="0">
                <a:solidFill>
                  <a:schemeClr val="tx1"/>
                </a:solidFill>
                <a:latin typeface="+mn-lt"/>
              </a:rPr>
              <a:t>10-to-1:</a:t>
            </a:r>
            <a:r>
              <a:rPr lang="en-US" sz="1800" dirty="0">
                <a:solidFill>
                  <a:schemeClr val="tx1"/>
                </a:solidFill>
                <a:latin typeface="+mn-lt"/>
              </a:rPr>
              <a:t> Reduces the amplitude of the signal delivered to the scope’s BNC input by a factor of 10. Also increases input impedance by 10X.</a:t>
            </a:r>
          </a:p>
          <a:p>
            <a:pPr marL="231775" indent="-231775" algn="just">
              <a:buClr>
                <a:schemeClr val="accent1"/>
              </a:buClr>
            </a:pPr>
            <a:r>
              <a:rPr lang="en-US" sz="1800" b="1" i="1" dirty="0">
                <a:solidFill>
                  <a:srgbClr val="C00000"/>
                </a:solidFill>
                <a:latin typeface="+mn-lt"/>
              </a:rPr>
              <a:t>Note: All measurements must be performed relative to ground!</a:t>
            </a:r>
          </a:p>
          <a:p>
            <a:pPr marL="231775" indent="-231775">
              <a:buClr>
                <a:schemeClr val="accent1"/>
              </a:buClr>
            </a:pPr>
            <a:endParaRPr lang="en-US" sz="1800" dirty="0">
              <a:solidFill>
                <a:srgbClr val="FF0000"/>
              </a:solidFill>
              <a:latin typeface="+mn-lt"/>
            </a:endParaRPr>
          </a:p>
        </p:txBody>
      </p:sp>
      <p:pic>
        <p:nvPicPr>
          <p:cNvPr id="84994" name="Picture 2"/>
          <p:cNvPicPr>
            <a:picLocks noChangeAspect="1" noChangeArrowheads="1"/>
          </p:cNvPicPr>
          <p:nvPr/>
        </p:nvPicPr>
        <p:blipFill>
          <a:blip r:embed="rId3" cstate="screen"/>
          <a:srcRect/>
          <a:stretch>
            <a:fillRect/>
          </a:stretch>
        </p:blipFill>
        <p:spPr bwMode="auto">
          <a:xfrm>
            <a:off x="1759527" y="1455597"/>
            <a:ext cx="3200400" cy="1803680"/>
          </a:xfrm>
          <a:prstGeom prst="rect">
            <a:avLst/>
          </a:prstGeom>
          <a:noFill/>
          <a:ln w="9525">
            <a:noFill/>
            <a:miter lim="800000"/>
            <a:headEnd/>
            <a:tailEnd/>
          </a:ln>
        </p:spPr>
      </p:pic>
      <p:sp>
        <p:nvSpPr>
          <p:cNvPr id="10" name="Rectangle 9"/>
          <p:cNvSpPr/>
          <p:nvPr/>
        </p:nvSpPr>
        <p:spPr bwMode="auto">
          <a:xfrm>
            <a:off x="9677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pic>
        <p:nvPicPr>
          <p:cNvPr id="1026" name="Picture 2"/>
          <p:cNvPicPr>
            <a:picLocks noChangeAspect="1" noChangeArrowheads="1"/>
          </p:cNvPicPr>
          <p:nvPr/>
        </p:nvPicPr>
        <p:blipFill>
          <a:blip r:embed="rId4" cstate="screen"/>
          <a:srcRect/>
          <a:stretch>
            <a:fillRect/>
          </a:stretch>
        </p:blipFill>
        <p:spPr bwMode="auto">
          <a:xfrm>
            <a:off x="4761016" y="1143001"/>
            <a:ext cx="5729796" cy="2233111"/>
          </a:xfrm>
          <a:prstGeom prst="rect">
            <a:avLst/>
          </a:prstGeom>
          <a:noFill/>
          <a:ln w="9525">
            <a:noFill/>
            <a:miter lim="800000"/>
            <a:headEnd/>
            <a:tailEnd/>
          </a:ln>
        </p:spPr>
      </p:pic>
      <p:sp>
        <p:nvSpPr>
          <p:cNvPr id="17" name="TextBox 16"/>
          <p:cNvSpPr txBox="1"/>
          <p:nvPr/>
        </p:nvSpPr>
        <p:spPr>
          <a:xfrm>
            <a:off x="6629401" y="3325826"/>
            <a:ext cx="2704587" cy="338554"/>
          </a:xfrm>
          <a:prstGeom prst="rect">
            <a:avLst/>
          </a:prstGeom>
          <a:noFill/>
        </p:spPr>
        <p:txBody>
          <a:bodyPr wrap="none" rtlCol="0">
            <a:spAutoFit/>
          </a:bodyPr>
          <a:lstStyle/>
          <a:p>
            <a:r>
              <a:rPr lang="en-US" sz="1600" b="1" dirty="0"/>
              <a:t>Passive 10:1 Probe Model</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4146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5486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en-US" dirty="0"/>
              <a:t>Low-frequency/DC Model</a:t>
            </a:r>
          </a:p>
        </p:txBody>
      </p:sp>
      <p:sp>
        <p:nvSpPr>
          <p:cNvPr id="162819" name="Rectangle 3"/>
          <p:cNvSpPr>
            <a:spLocks noGrp="1" noChangeArrowheads="1"/>
          </p:cNvSpPr>
          <p:nvPr>
            <p:ph type="body" sz="quarter" idx="13"/>
          </p:nvPr>
        </p:nvSpPr>
        <p:spPr>
          <a:xfrm>
            <a:off x="2024743" y="3352800"/>
            <a:ext cx="8382000" cy="3505200"/>
          </a:xfrm>
        </p:spPr>
        <p:txBody>
          <a:bodyPr/>
          <a:lstStyle/>
          <a:p>
            <a:pPr marL="231775" indent="-231775">
              <a:spcBef>
                <a:spcPts val="600"/>
              </a:spcBef>
              <a:buClr>
                <a:schemeClr val="accent1"/>
              </a:buClr>
            </a:pPr>
            <a:r>
              <a:rPr lang="en-US" sz="1800" u="sng" dirty="0">
                <a:solidFill>
                  <a:schemeClr val="tx1"/>
                </a:solidFill>
                <a:latin typeface="+mn-lt"/>
              </a:rPr>
              <a:t>Low-frequency/DC Model</a:t>
            </a:r>
            <a:r>
              <a:rPr lang="en-US" sz="1800" dirty="0">
                <a:solidFill>
                  <a:schemeClr val="tx1"/>
                </a:solidFill>
                <a:latin typeface="+mn-lt"/>
              </a:rPr>
              <a:t>: Simplifies to a 9-M</a:t>
            </a:r>
            <a:r>
              <a:rPr lang="el-GR" sz="1800" dirty="0">
                <a:solidFill>
                  <a:schemeClr val="tx1"/>
                </a:solidFill>
                <a:latin typeface="+mn-lt"/>
              </a:rPr>
              <a:t>Ω</a:t>
            </a:r>
            <a:r>
              <a:rPr lang="en-US" sz="1800" dirty="0">
                <a:solidFill>
                  <a:schemeClr val="tx1"/>
                </a:solidFill>
                <a:latin typeface="+mn-lt"/>
              </a:rPr>
              <a:t> resistor in series with the scope’s 1-M</a:t>
            </a:r>
            <a:r>
              <a:rPr lang="el-GR" sz="1800" dirty="0">
                <a:solidFill>
                  <a:schemeClr val="tx1"/>
                </a:solidFill>
                <a:latin typeface="+mn-lt"/>
              </a:rPr>
              <a:t>Ω</a:t>
            </a:r>
            <a:r>
              <a:rPr lang="en-US" sz="1800" dirty="0">
                <a:solidFill>
                  <a:schemeClr val="tx1"/>
                </a:solidFill>
                <a:latin typeface="+mn-lt"/>
              </a:rPr>
              <a:t> input termination.</a:t>
            </a:r>
          </a:p>
          <a:p>
            <a:pPr marL="231775" indent="-231775">
              <a:spcBef>
                <a:spcPts val="600"/>
              </a:spcBef>
              <a:spcAft>
                <a:spcPts val="200"/>
              </a:spcAft>
              <a:buClr>
                <a:schemeClr val="accent1"/>
              </a:buClr>
            </a:pPr>
            <a:r>
              <a:rPr lang="en-US" sz="1800" u="sng" dirty="0">
                <a:solidFill>
                  <a:schemeClr val="tx1"/>
                </a:solidFill>
                <a:latin typeface="+mn-lt"/>
              </a:rPr>
              <a:t>Probe Attenuation Factor</a:t>
            </a:r>
            <a:r>
              <a:rPr lang="en-US" sz="1800" dirty="0">
                <a:solidFill>
                  <a:schemeClr val="tx1"/>
                </a:solidFill>
                <a:latin typeface="+mn-lt"/>
              </a:rPr>
              <a:t>:</a:t>
            </a:r>
            <a:endParaRPr lang="en-US" sz="1800" u="sng" dirty="0">
              <a:solidFill>
                <a:schemeClr val="tx1"/>
              </a:solidFill>
              <a:latin typeface="+mn-lt"/>
            </a:endParaRPr>
          </a:p>
          <a:p>
            <a:pPr marL="461963" lvl="1" indent="-231775">
              <a:spcBef>
                <a:spcPts val="600"/>
              </a:spcBef>
              <a:spcAft>
                <a:spcPts val="200"/>
              </a:spcAft>
              <a:buClr>
                <a:schemeClr val="accent1"/>
              </a:buClr>
              <a:buFont typeface="Wingdings" pitchFamily="2" charset="2"/>
              <a:buChar char="ü"/>
            </a:pPr>
            <a:r>
              <a:rPr lang="en-US" dirty="0"/>
              <a:t>Some scopes such as </a:t>
            </a:r>
            <a:r>
              <a:rPr lang="en-US" dirty="0" err="1"/>
              <a:t>Keysight’s</a:t>
            </a:r>
            <a:r>
              <a:rPr lang="en-US" dirty="0"/>
              <a:t> 3000 X-Series automatically detect 10:1 probes and adjust all vertical settings and voltage measurements relative to the probe tip.</a:t>
            </a:r>
          </a:p>
          <a:p>
            <a:pPr marL="461963" lvl="1" indent="-231775">
              <a:spcBef>
                <a:spcPts val="600"/>
              </a:spcBef>
              <a:spcAft>
                <a:spcPts val="200"/>
              </a:spcAft>
              <a:buClr>
                <a:schemeClr val="accent1"/>
              </a:buClr>
              <a:buFont typeface="Wingdings" pitchFamily="2" charset="2"/>
              <a:buChar char="ü"/>
            </a:pPr>
            <a:r>
              <a:rPr lang="en-US" dirty="0"/>
              <a:t>Some scopes such as </a:t>
            </a:r>
            <a:r>
              <a:rPr lang="en-US" dirty="0" err="1"/>
              <a:t>Keysight’s</a:t>
            </a:r>
            <a:r>
              <a:rPr lang="en-US" dirty="0"/>
              <a:t> 2000 X-Series require manual entry of a 10:1 probe attenuation factor.</a:t>
            </a:r>
          </a:p>
          <a:p>
            <a:pPr marL="231775" indent="-231775">
              <a:lnSpc>
                <a:spcPct val="150000"/>
              </a:lnSpc>
              <a:spcBef>
                <a:spcPts val="600"/>
              </a:spcBef>
              <a:buClr>
                <a:schemeClr val="accent1"/>
              </a:buClr>
            </a:pPr>
            <a:r>
              <a:rPr lang="en-US" sz="1800" u="sng" dirty="0">
                <a:solidFill>
                  <a:schemeClr val="tx1"/>
                </a:solidFill>
                <a:latin typeface="+mn-lt"/>
              </a:rPr>
              <a:t>Dynamic/AC Model</a:t>
            </a:r>
            <a:r>
              <a:rPr lang="en-US" sz="1800" dirty="0">
                <a:solidFill>
                  <a:schemeClr val="tx1"/>
                </a:solidFill>
                <a:latin typeface="+mn-lt"/>
              </a:rPr>
              <a:t>: Covered later and during Lab #5.</a:t>
            </a:r>
          </a:p>
          <a:p>
            <a:pPr marL="231775" indent="-231775">
              <a:spcBef>
                <a:spcPts val="600"/>
              </a:spcBef>
              <a:buClr>
                <a:schemeClr val="accent1"/>
              </a:buClr>
            </a:pPr>
            <a:r>
              <a:rPr lang="en-US" sz="1800" dirty="0">
                <a:solidFill>
                  <a:schemeClr val="tx1"/>
                </a:solidFill>
                <a:latin typeface="+mn-lt"/>
              </a:rPr>
              <a:t>	</a:t>
            </a:r>
          </a:p>
        </p:txBody>
      </p:sp>
      <p:pic>
        <p:nvPicPr>
          <p:cNvPr id="84994" name="Picture 2"/>
          <p:cNvPicPr>
            <a:picLocks noChangeAspect="1" noChangeArrowheads="1"/>
          </p:cNvPicPr>
          <p:nvPr/>
        </p:nvPicPr>
        <p:blipFill>
          <a:blip r:embed="rId4" cstate="screen"/>
          <a:srcRect/>
          <a:stretch>
            <a:fillRect/>
          </a:stretch>
        </p:blipFill>
        <p:spPr bwMode="auto">
          <a:xfrm>
            <a:off x="1981200" y="1030489"/>
            <a:ext cx="3200400" cy="1803680"/>
          </a:xfrm>
          <a:prstGeom prst="rect">
            <a:avLst/>
          </a:prstGeom>
          <a:noFill/>
          <a:ln w="9525">
            <a:noFill/>
            <a:miter lim="800000"/>
            <a:headEnd/>
            <a:tailEnd/>
          </a:ln>
        </p:spPr>
      </p:pic>
      <p:sp>
        <p:nvSpPr>
          <p:cNvPr id="7" name="TextBox 6"/>
          <p:cNvSpPr txBox="1"/>
          <p:nvPr/>
        </p:nvSpPr>
        <p:spPr>
          <a:xfrm>
            <a:off x="6477001" y="2822294"/>
            <a:ext cx="2704587" cy="338554"/>
          </a:xfrm>
          <a:prstGeom prst="rect">
            <a:avLst/>
          </a:prstGeom>
          <a:noFill/>
        </p:spPr>
        <p:txBody>
          <a:bodyPr wrap="none" rtlCol="0">
            <a:spAutoFit/>
          </a:bodyPr>
          <a:lstStyle/>
          <a:p>
            <a:r>
              <a:rPr lang="en-US" sz="1600" b="1" dirty="0"/>
              <a:t>Passive 10:1 Probe Model</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122443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515768" y="1166196"/>
            <a:ext cx="5475885" cy="3511928"/>
          </a:xfrm>
          <a:prstGeom prst="rect">
            <a:avLst/>
          </a:prstGeom>
        </p:spPr>
      </p:pic>
      <p:sp>
        <p:nvSpPr>
          <p:cNvPr id="162818" name="Rectangle 2"/>
          <p:cNvSpPr>
            <a:spLocks noGrp="1" noChangeArrowheads="1"/>
          </p:cNvSpPr>
          <p:nvPr>
            <p:ph type="title"/>
          </p:nvPr>
        </p:nvSpPr>
        <p:spPr/>
        <p:txBody>
          <a:bodyPr/>
          <a:lstStyle/>
          <a:p>
            <a:r>
              <a:rPr lang="en-US" dirty="0"/>
              <a:t>Understanding the Scope’s Display</a:t>
            </a:r>
          </a:p>
        </p:txBody>
      </p:sp>
      <p:sp>
        <p:nvSpPr>
          <p:cNvPr id="162819" name="Rectangle 3"/>
          <p:cNvSpPr>
            <a:spLocks noGrp="1" noChangeArrowheads="1"/>
          </p:cNvSpPr>
          <p:nvPr>
            <p:ph type="body" sz="quarter" idx="13"/>
          </p:nvPr>
        </p:nvSpPr>
        <p:spPr>
          <a:xfrm>
            <a:off x="3105211" y="5181601"/>
            <a:ext cx="7239000" cy="1444539"/>
          </a:xfrm>
        </p:spPr>
        <p:txBody>
          <a:bodyPr/>
          <a:lstStyle/>
          <a:p>
            <a:pPr marL="342900" indent="-342900">
              <a:spcBef>
                <a:spcPts val="600"/>
              </a:spcBef>
              <a:buFont typeface="Arial Narrow" panose="020B0606020202030204" pitchFamily="34" charset="0"/>
              <a:buChar char="―"/>
            </a:pPr>
            <a:r>
              <a:rPr lang="en-US" sz="1800" dirty="0">
                <a:solidFill>
                  <a:schemeClr val="tx1"/>
                </a:solidFill>
                <a:latin typeface="+mn-lt"/>
              </a:rPr>
              <a:t>Waveform display area shown with grid lines (or divisions).</a:t>
            </a:r>
          </a:p>
          <a:p>
            <a:pPr marL="342900" indent="-342900">
              <a:spcBef>
                <a:spcPts val="600"/>
              </a:spcBef>
              <a:buFont typeface="Arial Narrow" panose="020B0606020202030204" pitchFamily="34" charset="0"/>
              <a:buChar char="―"/>
            </a:pPr>
            <a:r>
              <a:rPr lang="en-US" sz="1800" dirty="0">
                <a:solidFill>
                  <a:schemeClr val="tx1"/>
                </a:solidFill>
                <a:latin typeface="+mn-lt"/>
              </a:rPr>
              <a:t>Vertical spacing of grid lines relative to Volts/division setting.</a:t>
            </a:r>
          </a:p>
          <a:p>
            <a:pPr marL="342900" indent="-342900">
              <a:spcBef>
                <a:spcPts val="600"/>
              </a:spcBef>
              <a:buFont typeface="Arial Narrow" panose="020B0606020202030204" pitchFamily="34" charset="0"/>
              <a:buChar char="―"/>
            </a:pPr>
            <a:r>
              <a:rPr lang="en-US" sz="1800" dirty="0">
                <a:solidFill>
                  <a:schemeClr val="tx1"/>
                </a:solidFill>
                <a:latin typeface="+mn-lt"/>
              </a:rPr>
              <a:t>Horizontal spacing of grid lines relative to sec/division setting.</a:t>
            </a:r>
          </a:p>
        </p:txBody>
      </p:sp>
      <p:sp>
        <p:nvSpPr>
          <p:cNvPr id="8" name="TextBox 7"/>
          <p:cNvSpPr txBox="1"/>
          <p:nvPr/>
        </p:nvSpPr>
        <p:spPr>
          <a:xfrm rot="16200000">
            <a:off x="2938624" y="2743988"/>
            <a:ext cx="792396" cy="400110"/>
          </a:xfrm>
          <a:prstGeom prst="rect">
            <a:avLst/>
          </a:prstGeom>
          <a:noFill/>
        </p:spPr>
        <p:txBody>
          <a:bodyPr wrap="none" rtlCol="0">
            <a:spAutoFit/>
          </a:bodyPr>
          <a:lstStyle/>
          <a:p>
            <a:r>
              <a:rPr lang="en-US" sz="2000" b="1" dirty="0"/>
              <a:t>Volts</a:t>
            </a:r>
          </a:p>
        </p:txBody>
      </p:sp>
      <p:sp>
        <p:nvSpPr>
          <p:cNvPr id="9" name="TextBox 8"/>
          <p:cNvSpPr txBox="1"/>
          <p:nvPr/>
        </p:nvSpPr>
        <p:spPr>
          <a:xfrm>
            <a:off x="5897078" y="4659014"/>
            <a:ext cx="777970" cy="400110"/>
          </a:xfrm>
          <a:prstGeom prst="rect">
            <a:avLst/>
          </a:prstGeom>
          <a:noFill/>
        </p:spPr>
        <p:txBody>
          <a:bodyPr wrap="none" rtlCol="0">
            <a:spAutoFit/>
          </a:bodyPr>
          <a:lstStyle/>
          <a:p>
            <a:r>
              <a:rPr lang="en-US" sz="2000" b="1" dirty="0"/>
              <a:t>Time</a:t>
            </a:r>
          </a:p>
        </p:txBody>
      </p:sp>
      <p:cxnSp>
        <p:nvCxnSpPr>
          <p:cNvPr id="11" name="Straight Arrow Connector 10"/>
          <p:cNvCxnSpPr/>
          <p:nvPr/>
        </p:nvCxnSpPr>
        <p:spPr bwMode="auto">
          <a:xfrm rot="5400000" flipH="1" flipV="1">
            <a:off x="2799188" y="1858724"/>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2761882" y="4105830"/>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3688866" y="4887614"/>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6887678" y="4887614"/>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7544450" y="10676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1" name="Oval 20"/>
          <p:cNvSpPr/>
          <p:nvPr/>
        </p:nvSpPr>
        <p:spPr bwMode="auto">
          <a:xfrm>
            <a:off x="3596564" y="1082210"/>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2" name="TextBox 21"/>
          <p:cNvSpPr txBox="1"/>
          <p:nvPr/>
        </p:nvSpPr>
        <p:spPr>
          <a:xfrm>
            <a:off x="3687279" y="1443970"/>
            <a:ext cx="1813189" cy="338554"/>
          </a:xfrm>
          <a:prstGeom prst="rect">
            <a:avLst/>
          </a:prstGeom>
          <a:noFill/>
        </p:spPr>
        <p:txBody>
          <a:bodyPr wrap="none" rtlCol="0">
            <a:spAutoFit/>
          </a:bodyPr>
          <a:lstStyle/>
          <a:p>
            <a:r>
              <a:rPr lang="en-US" sz="1600" b="1" dirty="0">
                <a:solidFill>
                  <a:srgbClr val="FFFF00"/>
                </a:solidFill>
              </a:rPr>
              <a:t>Vertical = 1 V/div</a:t>
            </a:r>
          </a:p>
        </p:txBody>
      </p:sp>
      <p:sp>
        <p:nvSpPr>
          <p:cNvPr id="23" name="TextBox 22"/>
          <p:cNvSpPr txBox="1"/>
          <p:nvPr/>
        </p:nvSpPr>
        <p:spPr>
          <a:xfrm>
            <a:off x="6811478" y="1443970"/>
            <a:ext cx="2182008" cy="338554"/>
          </a:xfrm>
          <a:prstGeom prst="rect">
            <a:avLst/>
          </a:prstGeom>
          <a:noFill/>
        </p:spPr>
        <p:txBody>
          <a:bodyPr wrap="none" rtlCol="0">
            <a:spAutoFit/>
          </a:bodyPr>
          <a:lstStyle/>
          <a:p>
            <a:r>
              <a:rPr lang="en-US" sz="1600" b="1" dirty="0">
                <a:solidFill>
                  <a:srgbClr val="FFFF00"/>
                </a:solidFill>
              </a:rPr>
              <a:t>Horizontal = 1 µs/div</a:t>
            </a:r>
          </a:p>
        </p:txBody>
      </p:sp>
      <p:cxnSp>
        <p:nvCxnSpPr>
          <p:cNvPr id="15" name="Straight Arrow Connector 14"/>
          <p:cNvCxnSpPr/>
          <p:nvPr/>
        </p:nvCxnSpPr>
        <p:spPr bwMode="auto">
          <a:xfrm rot="10800000" flipV="1">
            <a:off x="7887743" y="1868249"/>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7078118" y="1868249"/>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7363868" y="1725374"/>
            <a:ext cx="521297" cy="261610"/>
          </a:xfrm>
          <a:prstGeom prst="rect">
            <a:avLst/>
          </a:prstGeom>
          <a:noFill/>
        </p:spPr>
        <p:txBody>
          <a:bodyPr wrap="none" rtlCol="0">
            <a:spAutoFit/>
          </a:bodyPr>
          <a:lstStyle/>
          <a:p>
            <a:r>
              <a:rPr lang="en-US" sz="1100" b="1" dirty="0">
                <a:solidFill>
                  <a:srgbClr val="FFFF00"/>
                </a:solidFill>
              </a:rPr>
              <a:t>1 Div</a:t>
            </a:r>
          </a:p>
        </p:txBody>
      </p:sp>
      <p:cxnSp>
        <p:nvCxnSpPr>
          <p:cNvPr id="30" name="Straight Arrow Connector 29"/>
          <p:cNvCxnSpPr/>
          <p:nvPr/>
        </p:nvCxnSpPr>
        <p:spPr bwMode="auto">
          <a:xfrm rot="5400000" flipH="1" flipV="1">
            <a:off x="5455955" y="2300843"/>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5441669" y="1591231"/>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5334114" y="1824701"/>
            <a:ext cx="521297" cy="261610"/>
          </a:xfrm>
          <a:prstGeom prst="rect">
            <a:avLst/>
          </a:prstGeom>
          <a:noFill/>
        </p:spPr>
        <p:txBody>
          <a:bodyPr wrap="none" rtlCol="0">
            <a:spAutoFit/>
          </a:bodyPr>
          <a:lstStyle/>
          <a:p>
            <a:r>
              <a:rPr lang="en-US" sz="1100" b="1" dirty="0">
                <a:solidFill>
                  <a:srgbClr val="FFFF00"/>
                </a:solidFill>
              </a:rPr>
              <a:t>1 Div</a:t>
            </a: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274170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444835" y="1291064"/>
            <a:ext cx="5475885" cy="3511928"/>
          </a:xfrm>
          <a:prstGeom prst="rect">
            <a:avLst/>
          </a:prstGeom>
        </p:spPr>
      </p:pic>
      <p:sp>
        <p:nvSpPr>
          <p:cNvPr id="162818" name="Rectangle 2"/>
          <p:cNvSpPr>
            <a:spLocks noGrp="1" noChangeArrowheads="1"/>
          </p:cNvSpPr>
          <p:nvPr>
            <p:ph type="title"/>
          </p:nvPr>
        </p:nvSpPr>
        <p:spPr/>
        <p:txBody>
          <a:bodyPr/>
          <a:lstStyle/>
          <a:p>
            <a:r>
              <a:rPr lang="en-US" dirty="0"/>
              <a:t>Making Measurements</a:t>
            </a:r>
          </a:p>
        </p:txBody>
      </p:sp>
      <p:sp>
        <p:nvSpPr>
          <p:cNvPr id="2" name="Content Placeholder 1"/>
          <p:cNvSpPr>
            <a:spLocks noGrp="1"/>
          </p:cNvSpPr>
          <p:nvPr>
            <p:ph idx="1"/>
          </p:nvPr>
        </p:nvSpPr>
        <p:spPr>
          <a:xfrm>
            <a:off x="2492335" y="4876801"/>
            <a:ext cx="7172326" cy="1143001"/>
          </a:xfrm>
        </p:spPr>
        <p:txBody>
          <a:bodyPr/>
          <a:lstStyle/>
          <a:p>
            <a:pPr marL="285750" indent="-285750">
              <a:spcBef>
                <a:spcPts val="600"/>
              </a:spcBef>
              <a:buFont typeface="Arial" panose="020B0604020202020204" pitchFamily="34" charset="0"/>
              <a:buChar char="−"/>
            </a:pPr>
            <a:r>
              <a:rPr lang="en-US" dirty="0"/>
              <a:t>Period (T) = 4 divisions x 1 µs/div = 4 µs, </a:t>
            </a:r>
            <a:r>
              <a:rPr lang="en-US" dirty="0" err="1"/>
              <a:t>Freq</a:t>
            </a:r>
            <a:r>
              <a:rPr lang="en-US" dirty="0"/>
              <a:t> = 1/T = 250 kHz.</a:t>
            </a:r>
          </a:p>
          <a:p>
            <a:pPr marL="285750" indent="-285750">
              <a:spcBef>
                <a:spcPts val="600"/>
              </a:spcBef>
              <a:buFont typeface="Arial" panose="020B0604020202020204" pitchFamily="34" charset="0"/>
              <a:buChar char="−"/>
            </a:pPr>
            <a:r>
              <a:rPr lang="en-US" dirty="0"/>
              <a:t>V p-p = 6 divisions x 1 V/div = 6 V p-p</a:t>
            </a:r>
          </a:p>
          <a:p>
            <a:pPr marL="285750" indent="-285750">
              <a:spcBef>
                <a:spcPts val="600"/>
              </a:spcBef>
              <a:buFont typeface="Arial" panose="020B0604020202020204" pitchFamily="34" charset="0"/>
              <a:buChar char="−"/>
            </a:pPr>
            <a:r>
              <a:rPr lang="en-US" dirty="0"/>
              <a:t>V max = +4 divisions x 1 V/div = +4 V </a:t>
            </a:r>
            <a:r>
              <a:rPr lang="en-US" dirty="0">
                <a:sym typeface="Wingdings" panose="05000000000000000000" pitchFamily="2" charset="2"/>
              </a:rPr>
              <a:t> </a:t>
            </a:r>
            <a:r>
              <a:rPr lang="en-US" dirty="0">
                <a:solidFill>
                  <a:srgbClr val="FF0000"/>
                </a:solidFill>
              </a:rPr>
              <a:t>V min = ?</a:t>
            </a:r>
          </a:p>
          <a:p>
            <a:endParaRPr lang="en-US" dirty="0"/>
          </a:p>
        </p:txBody>
      </p:sp>
      <p:sp>
        <p:nvSpPr>
          <p:cNvPr id="8" name="TextBox 7"/>
          <p:cNvSpPr txBox="1"/>
          <p:nvPr/>
        </p:nvSpPr>
        <p:spPr>
          <a:xfrm rot="16200000">
            <a:off x="5355559" y="2958662"/>
            <a:ext cx="631904" cy="307777"/>
          </a:xfrm>
          <a:prstGeom prst="rect">
            <a:avLst/>
          </a:prstGeom>
          <a:noFill/>
        </p:spPr>
        <p:txBody>
          <a:bodyPr wrap="none" rtlCol="0">
            <a:spAutoFit/>
          </a:bodyPr>
          <a:lstStyle/>
          <a:p>
            <a:r>
              <a:rPr lang="en-US" sz="1400" b="1" dirty="0">
                <a:solidFill>
                  <a:srgbClr val="FFFF00"/>
                </a:solidFill>
              </a:rPr>
              <a:t>V p-p</a:t>
            </a:r>
          </a:p>
        </p:txBody>
      </p:sp>
      <p:sp>
        <p:nvSpPr>
          <p:cNvPr id="9" name="TextBox 8"/>
          <p:cNvSpPr txBox="1"/>
          <p:nvPr/>
        </p:nvSpPr>
        <p:spPr>
          <a:xfrm>
            <a:off x="6387607" y="4350329"/>
            <a:ext cx="742511" cy="307777"/>
          </a:xfrm>
          <a:prstGeom prst="rect">
            <a:avLst/>
          </a:prstGeom>
          <a:noFill/>
        </p:spPr>
        <p:txBody>
          <a:bodyPr wrap="none" rtlCol="0">
            <a:spAutoFit/>
          </a:bodyPr>
          <a:lstStyle/>
          <a:p>
            <a:r>
              <a:rPr lang="en-US" sz="1400" b="1" dirty="0">
                <a:solidFill>
                  <a:srgbClr val="FFFF00"/>
                </a:solidFill>
              </a:rPr>
              <a:t>Period</a:t>
            </a:r>
          </a:p>
        </p:txBody>
      </p:sp>
      <p:cxnSp>
        <p:nvCxnSpPr>
          <p:cNvPr id="12" name="Straight Arrow Connector 11"/>
          <p:cNvCxnSpPr/>
          <p:nvPr/>
        </p:nvCxnSpPr>
        <p:spPr bwMode="auto">
          <a:xfrm rot="16200000" flipH="1">
            <a:off x="5283500" y="3900500"/>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7272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7473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1" name="Oval 20"/>
          <p:cNvSpPr/>
          <p:nvPr/>
        </p:nvSpPr>
        <p:spPr bwMode="auto">
          <a:xfrm>
            <a:off x="3525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2" name="TextBox 21"/>
          <p:cNvSpPr txBox="1"/>
          <p:nvPr/>
        </p:nvSpPr>
        <p:spPr>
          <a:xfrm>
            <a:off x="3616345" y="1568839"/>
            <a:ext cx="1603068" cy="307777"/>
          </a:xfrm>
          <a:prstGeom prst="rect">
            <a:avLst/>
          </a:prstGeom>
          <a:noFill/>
        </p:spPr>
        <p:txBody>
          <a:bodyPr wrap="none" rtlCol="0">
            <a:spAutoFit/>
          </a:bodyPr>
          <a:lstStyle/>
          <a:p>
            <a:r>
              <a:rPr lang="en-US" sz="1400" b="1" dirty="0">
                <a:solidFill>
                  <a:srgbClr val="FFFF00"/>
                </a:solidFill>
              </a:rPr>
              <a:t>Vertical = 1 V/div</a:t>
            </a:r>
          </a:p>
        </p:txBody>
      </p:sp>
      <p:sp>
        <p:nvSpPr>
          <p:cNvPr id="23" name="TextBox 22"/>
          <p:cNvSpPr txBox="1"/>
          <p:nvPr/>
        </p:nvSpPr>
        <p:spPr>
          <a:xfrm>
            <a:off x="6740546" y="1568839"/>
            <a:ext cx="1923925" cy="307777"/>
          </a:xfrm>
          <a:prstGeom prst="rect">
            <a:avLst/>
          </a:prstGeom>
          <a:noFill/>
        </p:spPr>
        <p:txBody>
          <a:bodyPr wrap="none" rtlCol="0">
            <a:spAutoFit/>
          </a:bodyPr>
          <a:lstStyle/>
          <a:p>
            <a:r>
              <a:rPr lang="en-US" sz="1400" b="1" dirty="0">
                <a:solidFill>
                  <a:srgbClr val="FFFF00"/>
                </a:solidFill>
              </a:rPr>
              <a:t>Horizontal = 1 µs/div</a:t>
            </a:r>
          </a:p>
        </p:txBody>
      </p:sp>
      <p:cxnSp>
        <p:nvCxnSpPr>
          <p:cNvPr id="17" name="Straight Arrow Connector 16"/>
          <p:cNvCxnSpPr/>
          <p:nvPr/>
        </p:nvCxnSpPr>
        <p:spPr bwMode="auto">
          <a:xfrm rot="5400000" flipH="1" flipV="1">
            <a:off x="5245400" y="2305742"/>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5716323"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4286437" y="2492716"/>
            <a:ext cx="713657" cy="307777"/>
          </a:xfrm>
          <a:prstGeom prst="rect">
            <a:avLst/>
          </a:prstGeom>
          <a:noFill/>
        </p:spPr>
        <p:txBody>
          <a:bodyPr wrap="none" rtlCol="0">
            <a:spAutoFit/>
          </a:bodyPr>
          <a:lstStyle/>
          <a:p>
            <a:r>
              <a:rPr lang="en-US" sz="1400" b="1" dirty="0">
                <a:solidFill>
                  <a:srgbClr val="FFFF00"/>
                </a:solidFill>
              </a:rPr>
              <a:t>V max</a:t>
            </a:r>
          </a:p>
        </p:txBody>
      </p:sp>
      <p:cxnSp>
        <p:nvCxnSpPr>
          <p:cNvPr id="33" name="Straight Arrow Connector 32"/>
          <p:cNvCxnSpPr/>
          <p:nvPr/>
        </p:nvCxnSpPr>
        <p:spPr bwMode="auto">
          <a:xfrm rot="5400000" flipH="1" flipV="1">
            <a:off x="4464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4425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39835" y="3169430"/>
            <a:ext cx="1905000" cy="523220"/>
          </a:xfrm>
          <a:prstGeom prst="rect">
            <a:avLst/>
          </a:prstGeom>
          <a:noFill/>
        </p:spPr>
        <p:txBody>
          <a:bodyPr wrap="square" rtlCol="0">
            <a:spAutoFit/>
          </a:bodyPr>
          <a:lstStyle/>
          <a:p>
            <a:pPr algn="ctr"/>
            <a:r>
              <a:rPr lang="en-US" sz="1400" b="1" dirty="0"/>
              <a:t>Ground level (0.0 V) indicator</a:t>
            </a:r>
          </a:p>
        </p:txBody>
      </p:sp>
      <p:cxnSp>
        <p:nvCxnSpPr>
          <p:cNvPr id="44" name="Straight Arrow Connector 43"/>
          <p:cNvCxnSpPr/>
          <p:nvPr/>
        </p:nvCxnSpPr>
        <p:spPr bwMode="auto">
          <a:xfrm>
            <a:off x="2987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3383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70" name="Rectangle 3"/>
          <p:cNvSpPr txBox="1">
            <a:spLocks noChangeArrowheads="1"/>
          </p:cNvSpPr>
          <p:nvPr/>
        </p:nvSpPr>
        <p:spPr>
          <a:xfrm>
            <a:off x="2280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a:latin typeface="+mj-lt"/>
              </a:rPr>
              <a:t>Visual estimation – </a:t>
            </a:r>
            <a:r>
              <a:rPr lang="en-US" sz="2000" dirty="0"/>
              <a:t>The most common measurement technique</a:t>
            </a:r>
          </a:p>
          <a:p>
            <a:pPr>
              <a:spcBef>
                <a:spcPts val="600"/>
              </a:spcBef>
            </a:pPr>
            <a:endParaRPr lang="en-US" sz="2000" dirty="0">
              <a:latin typeface="+mj-lt"/>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2353442364"/>
      </p:ext>
    </p:extLst>
  </p:cSld>
  <p:clrMapOvr>
    <a:masterClrMapping/>
  </p:clrMapOvr>
</p:sld>
</file>

<file path=ppt/theme/theme1.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Scope Fundamentals for EE Students</Template>
  <TotalTime>1362</TotalTime>
  <Words>8074</Words>
  <Application>Microsoft Office PowerPoint</Application>
  <PresentationFormat>Widescreen</PresentationFormat>
  <Paragraphs>434</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Narrow</vt:lpstr>
      <vt:lpstr>Wingdings</vt:lpstr>
      <vt:lpstr>Scope Fundamentals for EE Students</vt:lpstr>
      <vt:lpstr>Oscilloscopes Fundamentals </vt:lpstr>
      <vt:lpstr>Agenda</vt:lpstr>
      <vt:lpstr>What is an oscilloscope?</vt:lpstr>
      <vt:lpstr>Terms of Endearment (what they are called)</vt:lpstr>
      <vt:lpstr>Probing Basics</vt:lpstr>
      <vt:lpstr>Passive 10:1 Voltage Divider Probe</vt:lpstr>
      <vt:lpstr>Low-frequency/DC Model</vt:lpstr>
      <vt:lpstr>Understanding the Scope’s Display</vt:lpstr>
      <vt:lpstr>Making Measurements</vt:lpstr>
      <vt:lpstr>Making Measurements</vt:lpstr>
      <vt:lpstr>Making Measurements </vt:lpstr>
      <vt:lpstr>Primary Oscilloscope Setup Controls</vt:lpstr>
      <vt:lpstr>Properly Scaling the Waveform</vt:lpstr>
      <vt:lpstr>Understanding Oscilloscope Triggering</vt:lpstr>
      <vt:lpstr>Triggering Examples</vt:lpstr>
      <vt:lpstr>Advanced Oscilloscope Triggering</vt:lpstr>
      <vt:lpstr>Oscilloscope Theory of Operation</vt:lpstr>
      <vt:lpstr>Oscilloscope Performance Specifications</vt:lpstr>
      <vt:lpstr>Selecting the Right Bandwidth</vt:lpstr>
      <vt:lpstr>Other Important Oscilloscope Specifications</vt:lpstr>
      <vt:lpstr>Probing Revisited - Dynamic/AC Probe Model</vt:lpstr>
      <vt:lpstr>Compensating the Probes</vt:lpstr>
      <vt:lpstr>Probe Loading</vt:lpstr>
      <vt:lpstr>Assignment</vt:lpstr>
      <vt:lpstr>Using the Oscilloscope Lab Guide and Tutorial</vt:lpstr>
      <vt:lpstr>Hints on how to follow lab guide instructions</vt:lpstr>
      <vt:lpstr>Accessing the Built-in Training Signals</vt:lpstr>
      <vt:lpstr>Additional Technical Resources Available from Keysight Technologies</vt:lpstr>
      <vt:lpstr>Questions and Answers</vt:lpstr>
    </vt:vector>
  </TitlesOfParts>
  <Company>Agilent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Not to Exceed Three Lines</dc:title>
  <dc:creator>Administrator</dc:creator>
  <cp:lastModifiedBy>Mark Isherwood</cp:lastModifiedBy>
  <cp:revision>35</cp:revision>
  <cp:lastPrinted>2015-01-05T17:02:21Z</cp:lastPrinted>
  <dcterms:created xsi:type="dcterms:W3CDTF">2014-12-11T03:38:30Z</dcterms:created>
  <dcterms:modified xsi:type="dcterms:W3CDTF">2023-05-26T01:49:10Z</dcterms:modified>
</cp:coreProperties>
</file>